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1"/>
  </p:notesMasterIdLst>
  <p:handoutMasterIdLst>
    <p:handoutMasterId r:id="rId32"/>
  </p:handoutMasterIdLst>
  <p:sldIdLst>
    <p:sldId id="257" r:id="rId2"/>
    <p:sldId id="256" r:id="rId3"/>
    <p:sldId id="289" r:id="rId4"/>
    <p:sldId id="292" r:id="rId5"/>
    <p:sldId id="287" r:id="rId6"/>
    <p:sldId id="288" r:id="rId7"/>
    <p:sldId id="293" r:id="rId8"/>
    <p:sldId id="311" r:id="rId9"/>
    <p:sldId id="294" r:id="rId10"/>
    <p:sldId id="301" r:id="rId11"/>
    <p:sldId id="302" r:id="rId12"/>
    <p:sldId id="303" r:id="rId13"/>
    <p:sldId id="304" r:id="rId14"/>
    <p:sldId id="305" r:id="rId15"/>
    <p:sldId id="306" r:id="rId16"/>
    <p:sldId id="307" r:id="rId17"/>
    <p:sldId id="308" r:id="rId18"/>
    <p:sldId id="310" r:id="rId19"/>
    <p:sldId id="291" r:id="rId20"/>
    <p:sldId id="309" r:id="rId21"/>
    <p:sldId id="295" r:id="rId22"/>
    <p:sldId id="290" r:id="rId23"/>
    <p:sldId id="296" r:id="rId24"/>
    <p:sldId id="313" r:id="rId25"/>
    <p:sldId id="299" r:id="rId26"/>
    <p:sldId id="297" r:id="rId27"/>
    <p:sldId id="312" r:id="rId28"/>
    <p:sldId id="298" r:id="rId29"/>
    <p:sldId id="286" r:id="rId30"/>
  </p:sldIdLst>
  <p:sldSz cx="9144000" cy="6858000" type="letter"/>
  <p:notesSz cx="9305925" cy="7019925"/>
  <p:defaultTextStyle>
    <a:defPPr>
      <a:defRPr lang="en-US"/>
    </a:defPPr>
    <a:lvl1pPr algn="l" rtl="0" fontAlgn="base">
      <a:spcBef>
        <a:spcPct val="20000"/>
      </a:spcBef>
      <a:spcAft>
        <a:spcPct val="0"/>
      </a:spcAft>
      <a:defRPr sz="2400" kern="1200">
        <a:solidFill>
          <a:schemeClr val="tx1"/>
        </a:solidFill>
        <a:latin typeface="Arial" charset="0"/>
        <a:ea typeface="+mn-ea"/>
        <a:cs typeface="+mn-cs"/>
      </a:defRPr>
    </a:lvl1pPr>
    <a:lvl2pPr marL="457200" algn="l" rtl="0" fontAlgn="base">
      <a:spcBef>
        <a:spcPct val="20000"/>
      </a:spcBef>
      <a:spcAft>
        <a:spcPct val="0"/>
      </a:spcAft>
      <a:defRPr sz="2400" kern="1200">
        <a:solidFill>
          <a:schemeClr val="tx1"/>
        </a:solidFill>
        <a:latin typeface="Arial" charset="0"/>
        <a:ea typeface="+mn-ea"/>
        <a:cs typeface="+mn-cs"/>
      </a:defRPr>
    </a:lvl2pPr>
    <a:lvl3pPr marL="914400" algn="l" rtl="0" fontAlgn="base">
      <a:spcBef>
        <a:spcPct val="20000"/>
      </a:spcBef>
      <a:spcAft>
        <a:spcPct val="0"/>
      </a:spcAft>
      <a:defRPr sz="2400" kern="1200">
        <a:solidFill>
          <a:schemeClr val="tx1"/>
        </a:solidFill>
        <a:latin typeface="Arial" charset="0"/>
        <a:ea typeface="+mn-ea"/>
        <a:cs typeface="+mn-cs"/>
      </a:defRPr>
    </a:lvl3pPr>
    <a:lvl4pPr marL="1371600" algn="l" rtl="0" fontAlgn="base">
      <a:spcBef>
        <a:spcPct val="20000"/>
      </a:spcBef>
      <a:spcAft>
        <a:spcPct val="0"/>
      </a:spcAft>
      <a:defRPr sz="2400" kern="1200">
        <a:solidFill>
          <a:schemeClr val="tx1"/>
        </a:solidFill>
        <a:latin typeface="Arial" charset="0"/>
        <a:ea typeface="+mn-ea"/>
        <a:cs typeface="+mn-cs"/>
      </a:defRPr>
    </a:lvl4pPr>
    <a:lvl5pPr marL="1828800" algn="l" rtl="0" fontAlgn="base">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FFF00"/>
    <a:srgbClr val="000000"/>
    <a:srgbClr val="82FFFF"/>
    <a:srgbClr val="EEEEEE"/>
    <a:srgbClr val="CCCCCC"/>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73" autoAdjust="0"/>
    <p:restoredTop sz="77931" autoAdjust="0"/>
  </p:normalViewPr>
  <p:slideViewPr>
    <p:cSldViewPr snapToGrid="0">
      <p:cViewPr varScale="1">
        <p:scale>
          <a:sx n="90" d="100"/>
          <a:sy n="90" d="100"/>
        </p:scale>
        <p:origin x="-2220" y="-102"/>
      </p:cViewPr>
      <p:guideLst>
        <p:guide orient="horz" pos="2160"/>
        <p:guide pos="2876"/>
      </p:guideLst>
    </p:cSldViewPr>
  </p:slideViewPr>
  <p:outlineViewPr>
    <p:cViewPr>
      <p:scale>
        <a:sx n="33" d="100"/>
        <a:sy n="33" d="100"/>
      </p:scale>
      <p:origin x="0" y="0"/>
    </p:cViewPr>
    <p:sldLst>
      <p:sld r:id="rId1" collapse="1"/>
      <p:sld r:id="rId2" collapse="1"/>
    </p:sldLst>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0322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eaLnBrk="0" hangingPunct="0">
              <a:spcBef>
                <a:spcPct val="0"/>
              </a:spcBef>
              <a:defRPr sz="1200" b="1">
                <a:latin typeface="Times"/>
              </a:defRPr>
            </a:lvl1pPr>
          </a:lstStyle>
          <a:p>
            <a:pPr>
              <a:defRPr/>
            </a:pPr>
            <a:endParaRPr lang="en-US" altLang="en-US"/>
          </a:p>
        </p:txBody>
      </p:sp>
      <p:sp>
        <p:nvSpPr>
          <p:cNvPr id="11267" name="Rectangle 3"/>
          <p:cNvSpPr>
            <a:spLocks noGrp="1" noChangeArrowheads="1"/>
          </p:cNvSpPr>
          <p:nvPr>
            <p:ph type="dt" sz="quarter" idx="1"/>
          </p:nvPr>
        </p:nvSpPr>
        <p:spPr bwMode="auto">
          <a:xfrm>
            <a:off x="5273675" y="0"/>
            <a:ext cx="40322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eaLnBrk="0" hangingPunct="0">
              <a:spcBef>
                <a:spcPct val="0"/>
              </a:spcBef>
              <a:defRPr sz="1200" b="1">
                <a:latin typeface="Times"/>
              </a:defRPr>
            </a:lvl1pPr>
          </a:lstStyle>
          <a:p>
            <a:pPr>
              <a:defRPr/>
            </a:pPr>
            <a:endParaRPr lang="en-US" altLang="en-US"/>
          </a:p>
        </p:txBody>
      </p:sp>
      <p:sp>
        <p:nvSpPr>
          <p:cNvPr id="11268" name="Rectangle 4"/>
          <p:cNvSpPr>
            <a:spLocks noGrp="1" noChangeArrowheads="1"/>
          </p:cNvSpPr>
          <p:nvPr>
            <p:ph type="ftr" sz="quarter" idx="2"/>
          </p:nvPr>
        </p:nvSpPr>
        <p:spPr bwMode="auto">
          <a:xfrm>
            <a:off x="0" y="6669088"/>
            <a:ext cx="403225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eaLnBrk="0" hangingPunct="0">
              <a:spcBef>
                <a:spcPct val="0"/>
              </a:spcBef>
              <a:defRPr sz="1200" b="1">
                <a:latin typeface="Times"/>
              </a:defRPr>
            </a:lvl1pPr>
          </a:lstStyle>
          <a:p>
            <a:pPr>
              <a:defRPr/>
            </a:pPr>
            <a:endParaRPr lang="en-US" altLang="en-US"/>
          </a:p>
        </p:txBody>
      </p:sp>
      <p:sp>
        <p:nvSpPr>
          <p:cNvPr id="11269" name="Rectangle 5"/>
          <p:cNvSpPr>
            <a:spLocks noGrp="1" noChangeArrowheads="1"/>
          </p:cNvSpPr>
          <p:nvPr>
            <p:ph type="sldNum" sz="quarter" idx="3"/>
          </p:nvPr>
        </p:nvSpPr>
        <p:spPr bwMode="auto">
          <a:xfrm>
            <a:off x="5273675" y="6669088"/>
            <a:ext cx="403225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eaLnBrk="0" hangingPunct="0">
              <a:spcBef>
                <a:spcPct val="0"/>
              </a:spcBef>
              <a:defRPr sz="1200" b="1">
                <a:latin typeface="Times"/>
              </a:defRPr>
            </a:lvl1pPr>
          </a:lstStyle>
          <a:p>
            <a:pPr>
              <a:defRPr/>
            </a:pPr>
            <a:fld id="{06833D4D-52A1-42E7-A955-7CB8F21C249F}" type="slidenum">
              <a:rPr lang="en-US" altLang="en-US"/>
              <a:pPr>
                <a:defRPr/>
              </a:pPr>
              <a:t>‹#›</a:t>
            </a:fld>
            <a:endParaRPr lang="en-US" altLang="en-US"/>
          </a:p>
        </p:txBody>
      </p:sp>
    </p:spTree>
    <p:extLst>
      <p:ext uri="{BB962C8B-B14F-4D97-AF65-F5344CB8AC3E}">
        <p14:creationId xmlns:p14="http://schemas.microsoft.com/office/powerpoint/2010/main" val="27407969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322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6" tIns="46637" rIns="93276" bIns="46637" numCol="1" anchor="t" anchorCtr="0" compatLnSpc="1">
            <a:prstTxWarp prst="textNoShape">
              <a:avLst/>
            </a:prstTxWarp>
          </a:bodyPr>
          <a:lstStyle>
            <a:lvl1pPr eaLnBrk="0" hangingPunct="0">
              <a:spcBef>
                <a:spcPct val="0"/>
              </a:spcBef>
              <a:defRPr sz="1200">
                <a:latin typeface="Times"/>
              </a:defRPr>
            </a:lvl1pPr>
          </a:lstStyle>
          <a:p>
            <a:pPr>
              <a:defRPr/>
            </a:pPr>
            <a:endParaRPr lang="en-US" altLang="en-US"/>
          </a:p>
        </p:txBody>
      </p:sp>
      <p:sp>
        <p:nvSpPr>
          <p:cNvPr id="5123" name="Rectangle 3"/>
          <p:cNvSpPr>
            <a:spLocks noGrp="1" noChangeArrowheads="1"/>
          </p:cNvSpPr>
          <p:nvPr>
            <p:ph type="dt" idx="1"/>
          </p:nvPr>
        </p:nvSpPr>
        <p:spPr bwMode="auto">
          <a:xfrm>
            <a:off x="5273675" y="0"/>
            <a:ext cx="40322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6" tIns="46637" rIns="93276" bIns="46637" numCol="1" anchor="t" anchorCtr="0" compatLnSpc="1">
            <a:prstTxWarp prst="textNoShape">
              <a:avLst/>
            </a:prstTxWarp>
          </a:bodyPr>
          <a:lstStyle>
            <a:lvl1pPr algn="r" eaLnBrk="0" hangingPunct="0">
              <a:spcBef>
                <a:spcPct val="0"/>
              </a:spcBef>
              <a:defRPr sz="1200">
                <a:latin typeface="Times"/>
              </a:defRPr>
            </a:lvl1pPr>
          </a:lstStyle>
          <a:p>
            <a:pPr>
              <a:defRPr/>
            </a:pPr>
            <a:endParaRPr lang="en-US" altLang="en-US"/>
          </a:p>
        </p:txBody>
      </p:sp>
      <p:sp>
        <p:nvSpPr>
          <p:cNvPr id="35844" name="Rectangle 4"/>
          <p:cNvSpPr>
            <a:spLocks noGrp="1" noRot="1" noChangeAspect="1" noChangeArrowheads="1" noTextEdit="1"/>
          </p:cNvSpPr>
          <p:nvPr>
            <p:ph type="sldImg" idx="2"/>
          </p:nvPr>
        </p:nvSpPr>
        <p:spPr bwMode="auto">
          <a:xfrm>
            <a:off x="2898775" y="527050"/>
            <a:ext cx="3508375" cy="2632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1241425" y="3333750"/>
            <a:ext cx="6823075"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6" tIns="46637" rIns="93276" bIns="4663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6669088"/>
            <a:ext cx="403225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6" tIns="46637" rIns="93276" bIns="46637" numCol="1" anchor="b" anchorCtr="0" compatLnSpc="1">
            <a:prstTxWarp prst="textNoShape">
              <a:avLst/>
            </a:prstTxWarp>
          </a:bodyPr>
          <a:lstStyle>
            <a:lvl1pPr eaLnBrk="0" hangingPunct="0">
              <a:spcBef>
                <a:spcPct val="0"/>
              </a:spcBef>
              <a:defRPr sz="1200">
                <a:latin typeface="Times"/>
              </a:defRPr>
            </a:lvl1pPr>
          </a:lstStyle>
          <a:p>
            <a:pPr>
              <a:defRPr/>
            </a:pPr>
            <a:endParaRPr lang="en-US" altLang="en-US"/>
          </a:p>
        </p:txBody>
      </p:sp>
      <p:sp>
        <p:nvSpPr>
          <p:cNvPr id="5127" name="Rectangle 7"/>
          <p:cNvSpPr>
            <a:spLocks noGrp="1" noChangeArrowheads="1"/>
          </p:cNvSpPr>
          <p:nvPr>
            <p:ph type="sldNum" sz="quarter" idx="5"/>
          </p:nvPr>
        </p:nvSpPr>
        <p:spPr bwMode="auto">
          <a:xfrm>
            <a:off x="5273675" y="6669088"/>
            <a:ext cx="403225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6" tIns="46637" rIns="93276" bIns="46637" numCol="1" anchor="b" anchorCtr="0" compatLnSpc="1">
            <a:prstTxWarp prst="textNoShape">
              <a:avLst/>
            </a:prstTxWarp>
          </a:bodyPr>
          <a:lstStyle>
            <a:lvl1pPr algn="r" eaLnBrk="0" hangingPunct="0">
              <a:spcBef>
                <a:spcPct val="0"/>
              </a:spcBef>
              <a:defRPr sz="1200">
                <a:latin typeface="Times"/>
              </a:defRPr>
            </a:lvl1pPr>
          </a:lstStyle>
          <a:p>
            <a:pPr>
              <a:defRPr/>
            </a:pPr>
            <a:fld id="{D0592F96-A20C-4AA8-A848-3A715D1240B5}" type="slidenum">
              <a:rPr lang="en-US" altLang="en-US"/>
              <a:pPr>
                <a:defRPr/>
              </a:pPr>
              <a:t>‹#›</a:t>
            </a:fld>
            <a:endParaRPr lang="en-US" altLang="en-US"/>
          </a:p>
        </p:txBody>
      </p:sp>
    </p:spTree>
    <p:extLst>
      <p:ext uri="{BB962C8B-B14F-4D97-AF65-F5344CB8AC3E}">
        <p14:creationId xmlns:p14="http://schemas.microsoft.com/office/powerpoint/2010/main" val="171677849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AB53632E-6591-45C5-8D65-8EABB1DAFB66}" type="slidenum">
              <a:rPr lang="en-US" altLang="en-US" smtClean="0"/>
              <a:pPr>
                <a:spcBef>
                  <a:spcPct val="0"/>
                </a:spcBef>
              </a:pPr>
              <a:t>1</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algn="just" eaLnBrk="1" hangingPunct="1"/>
            <a:r>
              <a:rPr lang="en-US" altLang="en-US" dirty="0" smtClean="0">
                <a:latin typeface="Times New Roman" pitchFamily="18" charset="0"/>
                <a:cs typeface="Times New Roman" pitchFamily="18" charset="0"/>
              </a:rPr>
              <a:t>This tutorial is an introduction to the statistics involved in time transfer processes.  These measures of time deviation are closely related to the tools used for the analysis of frequency stability.  In particular, the TDEV statistic, based on the modified Allan deviation (MDEV) is a particularly useful way to characterize the noise of a time transfer system.  There are, of course, other mechanisms besides noise that can affect the performance of a time transfer system, and some of those are also described.  The tutorial uses the example of basic one way GPS time transfer to illustrate some of the analytical techniques involved</a:t>
            </a:r>
            <a:r>
              <a:rPr lang="en-US" altLang="en-US" dirty="0" smtClean="0">
                <a:latin typeface="Times New Roman" pitchFamily="18" charset="0"/>
                <a:cs typeface="Times New Roman" pitchFamily="18" charset="0"/>
              </a:rPr>
              <a:t>.</a:t>
            </a:r>
          </a:p>
          <a:p>
            <a:pPr algn="just" eaLnBrk="1" hangingPunct="1"/>
            <a:endParaRPr lang="en-US" altLang="en-US" dirty="0" smtClean="0">
              <a:latin typeface="Times New Roman" pitchFamily="18" charset="0"/>
              <a:cs typeface="Times New Roman" pitchFamily="18" charset="0"/>
            </a:endParaRPr>
          </a:p>
          <a:p>
            <a:pPr algn="just" eaLnBrk="1" hangingPunct="1"/>
            <a:r>
              <a:rPr lang="en-US" altLang="en-US" dirty="0" smtClean="0">
                <a:latin typeface="Times New Roman" pitchFamily="18" charset="0"/>
                <a:cs typeface="Times New Roman" pitchFamily="18" charset="0"/>
              </a:rPr>
              <a:t>Revision A of this tutorial substitutes a different set of GPSDO data in the example at the end.</a:t>
            </a:r>
            <a:endParaRPr lang="en-US" altLang="en-US" dirty="0" smtClean="0"/>
          </a:p>
        </p:txBody>
      </p:sp>
      <p:sp>
        <p:nvSpPr>
          <p:cNvPr id="36869"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defTabSz="931863" eaLnBrk="1" hangingPunct="1"/>
            <a:r>
              <a:rPr lang="en-US" altLang="en-US" dirty="0" smtClean="0"/>
              <a:t>The problem with the standard variance is that the mean is not well-defined for divergent noise types.  The Allan variance avoids this problem by using first differences of the fractional frequency. </a:t>
            </a:r>
          </a:p>
          <a:p>
            <a:pPr defTabSz="931863" eaLnBrk="1" hangingPunct="1"/>
            <a:endParaRPr lang="en-US" altLang="en-US" dirty="0" smtClean="0"/>
          </a:p>
        </p:txBody>
      </p:sp>
      <p:sp>
        <p:nvSpPr>
          <p:cNvPr id="460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C1760883-620C-4E4D-A50E-D0E8A52BBC62}" type="slidenum">
              <a:rPr lang="en-US" altLang="en-US" smtClean="0"/>
              <a:pPr>
                <a:spcBef>
                  <a:spcPct val="0"/>
                </a:spcBef>
              </a:pPr>
              <a:t>10</a:t>
            </a:fld>
            <a:endParaRPr lang="en-US" altLang="en-US" smtClean="0"/>
          </a:p>
        </p:txBody>
      </p:sp>
      <p:sp>
        <p:nvSpPr>
          <p:cNvPr id="46085"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eaLnBrk="1" hangingPunct="1"/>
            <a:r>
              <a:rPr lang="en-US" altLang="en-US" smtClean="0"/>
              <a:t>Note that the ADEV or </a:t>
            </a:r>
            <a:r>
              <a:rPr lang="en-US" altLang="en-US" smtClean="0">
                <a:latin typeface="Symbol" pitchFamily="18" charset="2"/>
                <a:ea typeface="DaunPenh" pitchFamily="2" charset="0"/>
                <a:cs typeface="DaunPenh" pitchFamily="2" charset="0"/>
                <a:sym typeface="Symbol" pitchFamily="18" charset="2"/>
              </a:rPr>
              <a:t></a:t>
            </a:r>
            <a:r>
              <a:rPr lang="en-US" altLang="en-US" baseline="-25000" smtClean="0"/>
              <a:t>y</a:t>
            </a:r>
            <a:r>
              <a:rPr lang="en-US" altLang="en-US" smtClean="0"/>
              <a:t>(</a:t>
            </a:r>
            <a:r>
              <a:rPr lang="en-US" altLang="en-US" smtClean="0">
                <a:sym typeface="Symbol" pitchFamily="18" charset="2"/>
              </a:rPr>
              <a:t></a:t>
            </a:r>
            <a:r>
              <a:rPr lang="en-US" altLang="en-US" smtClean="0"/>
              <a:t>) or sigma-y is a function of the averaging time, </a:t>
            </a:r>
            <a:r>
              <a:rPr lang="en-US" altLang="en-US" smtClean="0">
                <a:latin typeface="Symbol" pitchFamily="18" charset="2"/>
              </a:rPr>
              <a:t>tau</a:t>
            </a:r>
            <a:r>
              <a:rPr lang="en-US" altLang="en-US" smtClean="0"/>
              <a:t>.  ADEV is usually shown versus tau on a log-log plot, and the slope of  log(</a:t>
            </a:r>
            <a:r>
              <a:rPr lang="en-US" altLang="en-US" smtClean="0">
                <a:latin typeface="Symbol" pitchFamily="18" charset="2"/>
                <a:ea typeface="DaunPenh" pitchFamily="2" charset="0"/>
                <a:cs typeface="DaunPenh" pitchFamily="2" charset="0"/>
                <a:sym typeface="Symbol" pitchFamily="18" charset="2"/>
              </a:rPr>
              <a:t>) versus log(</a:t>
            </a:r>
            <a:r>
              <a:rPr lang="en-US" altLang="en-US" smtClean="0">
                <a:sym typeface="Symbol" pitchFamily="18" charset="2"/>
              </a:rPr>
              <a:t>) indicates the power law noise type (see Slide #15).</a:t>
            </a:r>
            <a:endParaRPr lang="en-US" altLang="en-US" smtClean="0"/>
          </a:p>
          <a:p>
            <a:pPr eaLnBrk="1" hangingPunct="1"/>
            <a:endParaRPr lang="en-US" altLang="en-US" smtClean="0"/>
          </a:p>
          <a:p>
            <a:pPr eaLnBrk="1" hangingPunct="1"/>
            <a:r>
              <a:rPr lang="en-US" altLang="en-US" smtClean="0"/>
              <a:t>Note also that the number of frequency data points, y</a:t>
            </a:r>
            <a:r>
              <a:rPr lang="en-US" altLang="en-US" baseline="-25000" smtClean="0"/>
              <a:t>i</a:t>
            </a:r>
            <a:r>
              <a:rPr lang="en-US" altLang="en-US" smtClean="0"/>
              <a:t>, is, by convention, called M=N-1, where N is the number of phase data points, x</a:t>
            </a:r>
            <a:r>
              <a:rPr lang="en-US" altLang="en-US" baseline="-25000" smtClean="0"/>
              <a:t>i</a:t>
            </a:r>
            <a:r>
              <a:rPr lang="en-US" altLang="en-US" smtClean="0"/>
              <a:t>.  Because the frequency values are the first differences of the phase, there is one fewer frequency value.</a:t>
            </a:r>
          </a:p>
          <a:p>
            <a:pPr eaLnBrk="1" hangingPunct="1"/>
            <a:endParaRPr lang="en-US" altLang="en-US" smtClean="0"/>
          </a:p>
          <a:p>
            <a:pPr eaLnBrk="1" hangingPunct="1"/>
            <a:r>
              <a:rPr lang="en-US" altLang="en-US" smtClean="0"/>
              <a:t>See Reference 1 for information about other ADEV estimators for both phase and frequency data, and other members of the Allan variance family (e.g., the Total variance and Th</a:t>
            </a:r>
            <a:r>
              <a:rPr lang="en-US" altLang="en-US" smtClean="0">
                <a:latin typeface="Times New Roman" pitchFamily="18" charset="0"/>
                <a:cs typeface="Times New Roman" pitchFamily="18" charset="0"/>
              </a:rPr>
              <a:t>ê</a:t>
            </a:r>
            <a:r>
              <a:rPr lang="en-US" altLang="en-US" smtClean="0"/>
              <a:t>o1).  For time transfer, the most important statistics besides ADEV are MDEV (see Slide #11) and TDEV (see Slide #13).</a:t>
            </a:r>
          </a:p>
        </p:txBody>
      </p:sp>
      <p:sp>
        <p:nvSpPr>
          <p:cNvPr id="471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2B900183-91FD-4187-BF35-47C1F7D72A30}" type="slidenum">
              <a:rPr lang="en-US" altLang="en-US" smtClean="0"/>
              <a:pPr>
                <a:spcBef>
                  <a:spcPct val="0"/>
                </a:spcBef>
              </a:pPr>
              <a:t>11</a:t>
            </a:fld>
            <a:endParaRPr lang="en-US" altLang="en-US" smtClean="0"/>
          </a:p>
        </p:txBody>
      </p:sp>
      <p:sp>
        <p:nvSpPr>
          <p:cNvPr id="47109"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48131" name="Notes Placeholder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The confidence level of the basic AVAR estimators shown in Slide #11 can be improved by forming  their fully-overlapping equivalents (see Reference 1).  For example, the fully-overlapping AVAR estimators for phase and frequency data are:  </a:t>
                </a:r>
                <a14:m>
                  <m:oMath xmlns:m="http://schemas.openxmlformats.org/officeDocument/2006/math">
                    <m:sSubSup>
                      <m:sSubSupPr>
                        <m:ctrlPr>
                          <a:rPr lang="en-US" sz="1200" i="1" kern="1200" smtClean="0">
                            <a:solidFill>
                              <a:schemeClr val="tx1"/>
                            </a:solidFill>
                            <a:effectLst/>
                            <a:latin typeface="Cambria Math"/>
                            <a:ea typeface="+mn-ea"/>
                            <a:cs typeface="+mn-cs"/>
                          </a:rPr>
                        </m:ctrlPr>
                      </m:sSubSupPr>
                      <m:e>
                        <m:r>
                          <a:rPr lang="en-US" sz="1200" i="1" kern="1200">
                            <a:solidFill>
                              <a:schemeClr val="tx1"/>
                            </a:solidFill>
                            <a:effectLst/>
                            <a:latin typeface="Cambria Math"/>
                            <a:ea typeface="+mn-ea"/>
                            <a:cs typeface="+mn-cs"/>
                          </a:rPr>
                          <m:t>𝜎</m:t>
                        </m:r>
                      </m:e>
                      <m:sub>
                        <m:r>
                          <a:rPr lang="en-US" sz="1200" i="1" kern="1200">
                            <a:solidFill>
                              <a:schemeClr val="tx1"/>
                            </a:solidFill>
                            <a:effectLst/>
                            <a:latin typeface="Cambria Math"/>
                            <a:ea typeface="+mn-ea"/>
                            <a:cs typeface="+mn-cs"/>
                          </a:rPr>
                          <m:t>𝑦</m:t>
                        </m:r>
                      </m:sub>
                      <m:sup>
                        <m:r>
                          <a:rPr lang="en-US" sz="1200" i="1" kern="1200">
                            <a:solidFill>
                              <a:schemeClr val="tx1"/>
                            </a:solidFill>
                            <a:effectLst/>
                            <a:latin typeface="Cambria Math"/>
                            <a:ea typeface="+mn-ea"/>
                            <a:cs typeface="+mn-cs"/>
                          </a:rPr>
                          <m:t>2</m:t>
                        </m:r>
                      </m:sup>
                    </m:sSubSup>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𝜏</m:t>
                        </m:r>
                      </m:e>
                    </m:d>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𝑁</m:t>
                        </m:r>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𝑚</m:t>
                        </m:r>
                        <m:r>
                          <a:rPr lang="en-US" sz="1200" i="1" kern="1200">
                            <a:solidFill>
                              <a:schemeClr val="tx1"/>
                            </a:solidFill>
                            <a:effectLst/>
                            <a:latin typeface="Cambria Math"/>
                            <a:ea typeface="+mn-ea"/>
                            <a:cs typeface="+mn-cs"/>
                          </a:rPr>
                          <m:t>)</m:t>
                        </m:r>
                        <m:sSup>
                          <m:sSupPr>
                            <m:ctrlPr>
                              <a:rPr lang="en-US" sz="1200" i="1" kern="1200">
                                <a:solidFill>
                                  <a:schemeClr val="tx1"/>
                                </a:solidFill>
                                <a:effectLst/>
                                <a:latin typeface="Cambria Math"/>
                                <a:ea typeface="+mn-ea"/>
                                <a:cs typeface="+mn-cs"/>
                              </a:rPr>
                            </m:ctrlPr>
                          </m:sSupPr>
                          <m:e>
                            <m:r>
                              <a:rPr lang="en-US" sz="1200" i="1" kern="1200">
                                <a:solidFill>
                                  <a:schemeClr val="tx1"/>
                                </a:solidFill>
                                <a:effectLst/>
                                <a:latin typeface="Cambria Math"/>
                                <a:ea typeface="+mn-ea"/>
                                <a:cs typeface="+mn-cs"/>
                              </a:rPr>
                              <m:t>𝜏</m:t>
                            </m:r>
                          </m:e>
                          <m:sup>
                            <m:r>
                              <a:rPr lang="en-US" sz="1200" i="1" kern="1200">
                                <a:solidFill>
                                  <a:schemeClr val="tx1"/>
                                </a:solidFill>
                                <a:effectLst/>
                                <a:latin typeface="Cambria Math"/>
                                <a:ea typeface="+mn-ea"/>
                                <a:cs typeface="+mn-cs"/>
                              </a:rPr>
                              <m:t>2</m:t>
                            </m:r>
                          </m:sup>
                        </m:sSup>
                      </m:den>
                    </m:f>
                    <m:nary>
                      <m:naryPr>
                        <m:chr m:val="∑"/>
                        <m:limLoc m:val="undOvr"/>
                        <m:ctrlPr>
                          <a:rPr lang="en-US" sz="1200" i="1" kern="1200">
                            <a:solidFill>
                              <a:schemeClr val="tx1"/>
                            </a:solidFill>
                            <a:effectLst/>
                            <a:latin typeface="Cambria Math"/>
                            <a:ea typeface="+mn-ea"/>
                            <a:cs typeface="+mn-cs"/>
                          </a:rPr>
                        </m:ctrlPr>
                      </m:naryPr>
                      <m:sub>
                        <m:r>
                          <a:rPr lang="en-US" sz="1200" i="1" kern="1200">
                            <a:solidFill>
                              <a:schemeClr val="tx1"/>
                            </a:solidFill>
                            <a:effectLst/>
                            <a:latin typeface="Cambria Math"/>
                            <a:ea typeface="+mn-ea"/>
                            <a:cs typeface="+mn-cs"/>
                          </a:rPr>
                          <m:t>𝑖</m:t>
                        </m:r>
                        <m:r>
                          <a:rPr lang="en-US" sz="1200" i="1" kern="1200">
                            <a:solidFill>
                              <a:schemeClr val="tx1"/>
                            </a:solidFill>
                            <a:effectLst/>
                            <a:latin typeface="Cambria Math"/>
                            <a:ea typeface="+mn-ea"/>
                            <a:cs typeface="+mn-cs"/>
                          </a:rPr>
                          <m:t>=1</m:t>
                        </m:r>
                      </m:sub>
                      <m:sup>
                        <m:r>
                          <a:rPr lang="en-US" sz="1200" i="1" kern="1200">
                            <a:solidFill>
                              <a:schemeClr val="tx1"/>
                            </a:solidFill>
                            <a:effectLst/>
                            <a:latin typeface="Cambria Math"/>
                            <a:ea typeface="+mn-ea"/>
                            <a:cs typeface="+mn-cs"/>
                          </a:rPr>
                          <m:t>𝑁</m:t>
                        </m:r>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𝑚</m:t>
                        </m:r>
                      </m:sup>
                      <m:e>
                        <m:sSup>
                          <m:sSupPr>
                            <m:ctrlPr>
                              <a:rPr lang="en-US" sz="1200" i="1" kern="1200">
                                <a:solidFill>
                                  <a:schemeClr val="tx1"/>
                                </a:solidFill>
                                <a:effectLst/>
                                <a:latin typeface="Cambria Math"/>
                                <a:ea typeface="+mn-ea"/>
                                <a:cs typeface="+mn-cs"/>
                              </a:rPr>
                            </m:ctrlPr>
                          </m:sSupPr>
                          <m:e>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a:rPr lang="en-US" sz="1200" i="1" kern="1200">
                                    <a:solidFill>
                                      <a:schemeClr val="tx1"/>
                                    </a:solidFill>
                                    <a:effectLst/>
                                    <a:latin typeface="Cambria Math"/>
                                    <a:ea typeface="+mn-ea"/>
                                    <a:cs typeface="+mn-cs"/>
                                  </a:rPr>
                                  <m:t>𝑖</m:t>
                                </m:r>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𝑚</m:t>
                                </m:r>
                              </m:sub>
                            </m:sSub>
                            <m:r>
                              <a:rPr lang="en-US" sz="1200" i="1" kern="1200">
                                <a:solidFill>
                                  <a:schemeClr val="tx1"/>
                                </a:solidFill>
                                <a:effectLst/>
                                <a:latin typeface="Cambria Math"/>
                                <a:ea typeface="+mn-ea"/>
                                <a:cs typeface="+mn-cs"/>
                              </a:rPr>
                              <m:t>−2</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a:rPr lang="en-US" sz="1200" i="1" kern="1200">
                                    <a:solidFill>
                                      <a:schemeClr val="tx1"/>
                                    </a:solidFill>
                                    <a:effectLst/>
                                    <a:latin typeface="Cambria Math"/>
                                    <a:ea typeface="+mn-ea"/>
                                    <a:cs typeface="+mn-cs"/>
                                  </a:rPr>
                                  <m:t>𝑖</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𝑚</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𝑥</m:t>
                                </m:r>
                              </m:e>
                              <m:sub>
                                <m:r>
                                  <a:rPr lang="en-US" sz="1200" i="1" kern="1200">
                                    <a:solidFill>
                                      <a:schemeClr val="tx1"/>
                                    </a:solidFill>
                                    <a:effectLst/>
                                    <a:latin typeface="Cambria Math"/>
                                    <a:ea typeface="+mn-ea"/>
                                    <a:cs typeface="+mn-cs"/>
                                  </a:rPr>
                                  <m:t>𝑖</m:t>
                                </m:r>
                              </m:sub>
                            </m:sSub>
                            <m:r>
                              <a:rPr lang="en-US" sz="1200" i="1" kern="1200">
                                <a:solidFill>
                                  <a:schemeClr val="tx1"/>
                                </a:solidFill>
                                <a:effectLst/>
                                <a:latin typeface="Cambria Math"/>
                                <a:ea typeface="+mn-ea"/>
                                <a:cs typeface="+mn-cs"/>
                              </a:rPr>
                              <m:t>]</m:t>
                            </m:r>
                          </m:e>
                          <m:sup>
                            <m:r>
                              <a:rPr lang="en-US" sz="1200" i="1" kern="1200">
                                <a:solidFill>
                                  <a:schemeClr val="tx1"/>
                                </a:solidFill>
                                <a:effectLst/>
                                <a:latin typeface="Cambria Math"/>
                                <a:ea typeface="+mn-ea"/>
                                <a:cs typeface="+mn-cs"/>
                              </a:rPr>
                              <m:t>2</m:t>
                            </m:r>
                          </m:sup>
                        </m:sSup>
                      </m:e>
                    </m:nary>
                  </m:oMath>
                </a14:m>
                <a:r>
                  <a:rPr lang="en-US" sz="1200" kern="1200" dirty="0" smtClean="0">
                    <a:solidFill>
                      <a:schemeClr val="tx1"/>
                    </a:solidFill>
                    <a:effectLst/>
                    <a:latin typeface="Times"/>
                    <a:ea typeface="+mn-ea"/>
                    <a:cs typeface="+mn-cs"/>
                  </a:rPr>
                  <a:t> =</a:t>
                </a:r>
                <a:r>
                  <a:rPr lang="en-US" altLang="en-US" dirty="0" smtClean="0"/>
                  <a:t> </a:t>
                </a:r>
                <a14:m>
                  <m:oMath xmlns:m="http://schemas.openxmlformats.org/officeDocument/2006/math">
                    <m:sSubSup>
                      <m:sSubSupPr>
                        <m:ctrlPr>
                          <a:rPr lang="en-US" sz="1200" i="1" kern="1200" smtClean="0">
                            <a:solidFill>
                              <a:schemeClr val="tx1"/>
                            </a:solidFill>
                            <a:effectLst/>
                            <a:latin typeface="Cambria Math"/>
                            <a:ea typeface="+mn-ea"/>
                            <a:cs typeface="+mn-cs"/>
                          </a:rPr>
                        </m:ctrlPr>
                      </m:sSubSupPr>
                      <m:e>
                        <m:r>
                          <a:rPr lang="en-US" sz="1200" i="1" kern="1200">
                            <a:solidFill>
                              <a:schemeClr val="tx1"/>
                            </a:solidFill>
                            <a:effectLst/>
                            <a:latin typeface="Cambria Math"/>
                            <a:ea typeface="+mn-ea"/>
                            <a:cs typeface="+mn-cs"/>
                          </a:rPr>
                          <m:t>𝜎</m:t>
                        </m:r>
                      </m:e>
                      <m:sub>
                        <m:r>
                          <a:rPr lang="en-US" sz="1200" i="1" kern="1200">
                            <a:solidFill>
                              <a:schemeClr val="tx1"/>
                            </a:solidFill>
                            <a:effectLst/>
                            <a:latin typeface="Cambria Math"/>
                            <a:ea typeface="+mn-ea"/>
                            <a:cs typeface="+mn-cs"/>
                          </a:rPr>
                          <m:t>𝑦</m:t>
                        </m:r>
                      </m:sub>
                      <m:sup>
                        <m:r>
                          <a:rPr lang="en-US" sz="1200" i="1" kern="1200">
                            <a:solidFill>
                              <a:schemeClr val="tx1"/>
                            </a:solidFill>
                            <a:effectLst/>
                            <a:latin typeface="Cambria Math"/>
                            <a:ea typeface="+mn-ea"/>
                            <a:cs typeface="+mn-cs"/>
                          </a:rPr>
                          <m:t>2</m:t>
                        </m:r>
                      </m:sup>
                    </m:sSubSup>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𝜏</m:t>
                        </m:r>
                      </m:e>
                    </m:d>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2</m:t>
                        </m:r>
                        <m:sSup>
                          <m:sSupPr>
                            <m:ctrlPr>
                              <a:rPr lang="en-US" sz="1200" i="1" kern="1200">
                                <a:solidFill>
                                  <a:schemeClr val="tx1"/>
                                </a:solidFill>
                                <a:effectLst/>
                                <a:latin typeface="Cambria Math"/>
                                <a:ea typeface="+mn-ea"/>
                                <a:cs typeface="+mn-cs"/>
                              </a:rPr>
                            </m:ctrlPr>
                          </m:sSupPr>
                          <m:e>
                            <m:r>
                              <a:rPr lang="en-US" sz="1200" i="1" kern="1200">
                                <a:solidFill>
                                  <a:schemeClr val="tx1"/>
                                </a:solidFill>
                                <a:effectLst/>
                                <a:latin typeface="Cambria Math"/>
                                <a:ea typeface="+mn-ea"/>
                                <a:cs typeface="+mn-cs"/>
                              </a:rPr>
                              <m:t>𝑚</m:t>
                            </m:r>
                          </m:e>
                          <m:sup>
                            <m:r>
                              <a:rPr lang="en-US" sz="1200" i="1" kern="1200">
                                <a:solidFill>
                                  <a:schemeClr val="tx1"/>
                                </a:solidFill>
                                <a:effectLst/>
                                <a:latin typeface="Cambria Math"/>
                                <a:ea typeface="+mn-ea"/>
                                <a:cs typeface="+mn-cs"/>
                              </a:rPr>
                              <m:t>2</m:t>
                            </m:r>
                          </m:sup>
                        </m:sSup>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𝑀</m:t>
                        </m:r>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𝑚</m:t>
                        </m:r>
                        <m:r>
                          <a:rPr lang="en-US" sz="1200" i="1" kern="1200">
                            <a:solidFill>
                              <a:schemeClr val="tx1"/>
                            </a:solidFill>
                            <a:effectLst/>
                            <a:latin typeface="Cambria Math"/>
                            <a:ea typeface="+mn-ea"/>
                            <a:cs typeface="+mn-cs"/>
                          </a:rPr>
                          <m:t>+1)</m:t>
                        </m:r>
                      </m:den>
                    </m:f>
                    <m:nary>
                      <m:naryPr>
                        <m:chr m:val="∑"/>
                        <m:limLoc m:val="undOvr"/>
                        <m:ctrlPr>
                          <a:rPr lang="en-US" sz="1200" i="1" kern="1200">
                            <a:solidFill>
                              <a:schemeClr val="tx1"/>
                            </a:solidFill>
                            <a:effectLst/>
                            <a:latin typeface="Cambria Math"/>
                            <a:ea typeface="+mn-ea"/>
                            <a:cs typeface="+mn-cs"/>
                          </a:rPr>
                        </m:ctrlPr>
                      </m:naryPr>
                      <m:sub>
                        <m:r>
                          <a:rPr lang="en-US" sz="1200" i="1" kern="1200">
                            <a:solidFill>
                              <a:schemeClr val="tx1"/>
                            </a:solidFill>
                            <a:effectLst/>
                            <a:latin typeface="Cambria Math"/>
                            <a:ea typeface="+mn-ea"/>
                            <a:cs typeface="+mn-cs"/>
                          </a:rPr>
                          <m:t>𝑗</m:t>
                        </m:r>
                        <m:r>
                          <a:rPr lang="en-US" sz="1200" i="1" kern="1200">
                            <a:solidFill>
                              <a:schemeClr val="tx1"/>
                            </a:solidFill>
                            <a:effectLst/>
                            <a:latin typeface="Cambria Math"/>
                            <a:ea typeface="+mn-ea"/>
                            <a:cs typeface="+mn-cs"/>
                          </a:rPr>
                          <m:t>=1</m:t>
                        </m:r>
                      </m:sub>
                      <m:sup>
                        <m:r>
                          <a:rPr lang="en-US" sz="1200" i="1" kern="1200">
                            <a:solidFill>
                              <a:schemeClr val="tx1"/>
                            </a:solidFill>
                            <a:effectLst/>
                            <a:latin typeface="Cambria Math"/>
                            <a:ea typeface="+mn-ea"/>
                            <a:cs typeface="+mn-cs"/>
                          </a:rPr>
                          <m:t>𝑀</m:t>
                        </m:r>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𝑚</m:t>
                        </m:r>
                        <m:r>
                          <a:rPr lang="en-US" sz="1200" i="1" kern="1200">
                            <a:solidFill>
                              <a:schemeClr val="tx1"/>
                            </a:solidFill>
                            <a:effectLst/>
                            <a:latin typeface="Cambria Math"/>
                            <a:ea typeface="+mn-ea"/>
                            <a:cs typeface="+mn-cs"/>
                          </a:rPr>
                          <m:t>+1</m:t>
                        </m:r>
                      </m:sup>
                      <m:e>
                        <m:sSup>
                          <m:sSupPr>
                            <m:ctrlPr>
                              <a:rPr lang="en-US" sz="1200" i="1" kern="1200">
                                <a:solidFill>
                                  <a:schemeClr val="tx1"/>
                                </a:solidFill>
                                <a:effectLst/>
                                <a:latin typeface="Cambria Math"/>
                                <a:ea typeface="+mn-ea"/>
                                <a:cs typeface="+mn-cs"/>
                              </a:rPr>
                            </m:ctrlPr>
                          </m:sSupPr>
                          <m:e>
                            <m:d>
                              <m:dPr>
                                <m:begChr m:val="{"/>
                                <m:endChr m:val="}"/>
                                <m:ctrlPr>
                                  <a:rPr lang="en-US" sz="1200" i="1" kern="1200">
                                    <a:solidFill>
                                      <a:schemeClr val="tx1"/>
                                    </a:solidFill>
                                    <a:effectLst/>
                                    <a:latin typeface="Cambria Math"/>
                                    <a:ea typeface="+mn-ea"/>
                                    <a:cs typeface="+mn-cs"/>
                                  </a:rPr>
                                </m:ctrlPr>
                              </m:dPr>
                              <m:e>
                                <m:nary>
                                  <m:naryPr>
                                    <m:chr m:val="∑"/>
                                    <m:limLoc m:val="undOvr"/>
                                    <m:ctrlPr>
                                      <a:rPr lang="en-US" sz="1200" i="1" kern="1200">
                                        <a:solidFill>
                                          <a:schemeClr val="tx1"/>
                                        </a:solidFill>
                                        <a:effectLst/>
                                        <a:latin typeface="Cambria Math"/>
                                        <a:ea typeface="+mn-ea"/>
                                        <a:cs typeface="+mn-cs"/>
                                      </a:rPr>
                                    </m:ctrlPr>
                                  </m:naryPr>
                                  <m:sub>
                                    <m:r>
                                      <a:rPr lang="en-US" sz="1200" i="1" kern="1200">
                                        <a:solidFill>
                                          <a:schemeClr val="tx1"/>
                                        </a:solidFill>
                                        <a:effectLst/>
                                        <a:latin typeface="Cambria Math"/>
                                        <a:ea typeface="+mn-ea"/>
                                        <a:cs typeface="+mn-cs"/>
                                      </a:rPr>
                                      <m:t>𝑖</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𝑗</m:t>
                                    </m:r>
                                  </m:sub>
                                  <m:sup>
                                    <m:r>
                                      <a:rPr lang="en-US" sz="1200" i="1" kern="1200">
                                        <a:solidFill>
                                          <a:schemeClr val="tx1"/>
                                        </a:solidFill>
                                        <a:effectLst/>
                                        <a:latin typeface="Cambria Math"/>
                                        <a:ea typeface="+mn-ea"/>
                                        <a:cs typeface="+mn-cs"/>
                                      </a:rPr>
                                      <m:t>𝑗</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𝑚</m:t>
                                    </m:r>
                                    <m:r>
                                      <a:rPr lang="en-US" sz="1200" i="1" kern="1200">
                                        <a:solidFill>
                                          <a:schemeClr val="tx1"/>
                                        </a:solidFill>
                                        <a:effectLst/>
                                        <a:latin typeface="Cambria Math"/>
                                        <a:ea typeface="+mn-ea"/>
                                        <a:cs typeface="+mn-cs"/>
                                      </a:rPr>
                                      <m:t>−1</m:t>
                                    </m:r>
                                  </m:sup>
                                  <m:e>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𝑦</m:t>
                                            </m:r>
                                          </m:e>
                                          <m:sub>
                                            <m:r>
                                              <a:rPr lang="en-US" sz="1200" i="1" kern="1200">
                                                <a:solidFill>
                                                  <a:schemeClr val="tx1"/>
                                                </a:solidFill>
                                                <a:effectLst/>
                                                <a:latin typeface="Cambria Math"/>
                                                <a:ea typeface="+mn-ea"/>
                                                <a:cs typeface="+mn-cs"/>
                                              </a:rPr>
                                              <m:t>𝑖</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𝑚</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𝑦</m:t>
                                            </m:r>
                                          </m:e>
                                          <m:sub>
                                            <m:r>
                                              <a:rPr lang="en-US" sz="1200" i="1" kern="1200">
                                                <a:solidFill>
                                                  <a:schemeClr val="tx1"/>
                                                </a:solidFill>
                                                <a:effectLst/>
                                                <a:latin typeface="Cambria Math"/>
                                                <a:ea typeface="+mn-ea"/>
                                                <a:cs typeface="+mn-cs"/>
                                              </a:rPr>
                                              <m:t>𝑖</m:t>
                                            </m:r>
                                          </m:sub>
                                        </m:sSub>
                                      </m:e>
                                    </m:d>
                                  </m:e>
                                </m:nary>
                              </m:e>
                            </m:d>
                          </m:e>
                          <m:sup>
                            <m:r>
                              <a:rPr lang="en-US" sz="1200" i="1" kern="1200">
                                <a:solidFill>
                                  <a:schemeClr val="tx1"/>
                                </a:solidFill>
                                <a:effectLst/>
                                <a:latin typeface="Cambria Math"/>
                                <a:ea typeface="+mn-ea"/>
                                <a:cs typeface="+mn-cs"/>
                              </a:rPr>
                              <m:t>2</m:t>
                            </m:r>
                          </m:sup>
                        </m:sSup>
                      </m:e>
                    </m:nary>
                    <m:r>
                      <a:rPr lang="en-US" sz="1200" b="0" i="1" kern="1200" smtClean="0">
                        <a:solidFill>
                          <a:schemeClr val="tx1"/>
                        </a:solidFill>
                        <a:effectLst/>
                        <a:latin typeface="Cambria Math"/>
                        <a:ea typeface="+mn-ea"/>
                        <a:cs typeface="+mn-cs"/>
                      </a:rPr>
                      <m:t>.</m:t>
                    </m:r>
                  </m:oMath>
                </a14:m>
                <a:endParaRPr lang="en-US" sz="1200" kern="1200" dirty="0">
                  <a:solidFill>
                    <a:schemeClr val="tx1"/>
                  </a:solidFill>
                  <a:effectLst/>
                  <a:latin typeface="Times"/>
                  <a:ea typeface="+mn-ea"/>
                  <a:cs typeface="+mn-cs"/>
                </a:endParaRPr>
              </a:p>
              <a:p>
                <a:pPr eaLnBrk="1" hangingPunct="1"/>
                <a:r>
                  <a:rPr lang="en-US" altLang="en-US" dirty="0" smtClean="0"/>
                  <a:t>The fully-overlapping estimators use all possible 2</a:t>
                </a:r>
                <a:r>
                  <a:rPr lang="en-US" altLang="en-US" baseline="30000" dirty="0" smtClean="0"/>
                  <a:t>nd</a:t>
                </a:r>
                <a:r>
                  <a:rPr lang="en-US" altLang="en-US" dirty="0" smtClean="0"/>
                  <a:t> or 1</a:t>
                </a:r>
                <a:r>
                  <a:rPr lang="en-US" altLang="en-US" baseline="30000" dirty="0" smtClean="0"/>
                  <a:t>st </a:t>
                </a:r>
                <a:r>
                  <a:rPr lang="en-US" altLang="en-US" dirty="0" smtClean="0"/>
                  <a:t>differences to increase the number of degrees of freedom and narrow the error bars.</a:t>
                </a:r>
              </a:p>
              <a:p>
                <a:pPr eaLnBrk="1" hangingPunct="1"/>
                <a:endParaRPr lang="en-US" altLang="en-US" dirty="0" smtClean="0"/>
              </a:p>
              <a:p>
                <a:pPr eaLnBrk="1" hangingPunct="1"/>
                <a:r>
                  <a:rPr lang="en-US" altLang="en-US" dirty="0" smtClean="0"/>
                  <a:t>Since phase data is “averaged” to a longer tau by simple downsampling rather than arithmetic averaging, this expression for calculating MDEV from phase data contains two rather than three summations, and is therefore better for computational purposes than that for frequency data (again see Reference 1).</a:t>
                </a:r>
              </a:p>
            </p:txBody>
          </p:sp>
        </mc:Choice>
        <mc:Fallback xmlns="">
          <p:sp>
            <p:nvSpPr>
              <p:cNvPr id="48131" name="Notes Placeholder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The confidence level of the basic AVAR estimators shown in Slide #11 can be improved by forming  their fully-overlapping equivalents (see Reference 1).  For example, the fully-overlapping AVAR estimators for phase and frequency data are:  </a:t>
                </a:r>
                <a:r>
                  <a:rPr lang="en-US" sz="1200" i="0" kern="1200">
                    <a:solidFill>
                      <a:schemeClr val="tx1"/>
                    </a:solidFill>
                    <a:effectLst/>
                    <a:latin typeface="Times"/>
                    <a:ea typeface="+mn-ea"/>
                    <a:cs typeface="+mn-cs"/>
                  </a:rPr>
                  <a:t>𝜎</a:t>
                </a:r>
                <a:r>
                  <a:rPr lang="en-US" sz="1200" i="0" kern="1200" smtClean="0">
                    <a:solidFill>
                      <a:schemeClr val="tx1"/>
                    </a:solidFill>
                    <a:effectLst/>
                    <a:latin typeface="Times"/>
                    <a:ea typeface="+mn-ea"/>
                    <a:cs typeface="+mn-cs"/>
                  </a:rPr>
                  <a:t>_</a:t>
                </a:r>
                <a:r>
                  <a:rPr lang="en-US" sz="1200" i="0" kern="1200">
                    <a:solidFill>
                      <a:schemeClr val="tx1"/>
                    </a:solidFill>
                    <a:effectLst/>
                    <a:latin typeface="Times"/>
                    <a:ea typeface="+mn-ea"/>
                    <a:cs typeface="+mn-cs"/>
                  </a:rPr>
                  <a:t>𝑦^2 (𝜏)=1/(2(𝑁−2𝑚)𝜏^2 ) ∑1_(𝑖=1)^(𝑁−2𝑚)▒〖[𝑥_(𝑖+2𝑚)−2𝑥_(𝑖+𝑚)+𝑥_𝑖]〗^2 </a:t>
                </a:r>
                <a:r>
                  <a:rPr lang="en-US" sz="1200" kern="1200" dirty="0" smtClean="0">
                    <a:solidFill>
                      <a:schemeClr val="tx1"/>
                    </a:solidFill>
                    <a:effectLst/>
                    <a:latin typeface="Times"/>
                    <a:ea typeface="+mn-ea"/>
                    <a:cs typeface="+mn-cs"/>
                  </a:rPr>
                  <a:t> =</a:t>
                </a:r>
                <a:r>
                  <a:rPr lang="en-US" altLang="en-US" dirty="0" smtClean="0"/>
                  <a:t> </a:t>
                </a:r>
                <a:r>
                  <a:rPr lang="en-US" sz="1200" i="0" kern="1200">
                    <a:solidFill>
                      <a:schemeClr val="tx1"/>
                    </a:solidFill>
                    <a:effectLst/>
                    <a:latin typeface="Times"/>
                    <a:ea typeface="+mn-ea"/>
                    <a:cs typeface="+mn-cs"/>
                  </a:rPr>
                  <a:t>𝜎</a:t>
                </a:r>
                <a:r>
                  <a:rPr lang="en-US" sz="1200" i="0" kern="1200" smtClean="0">
                    <a:solidFill>
                      <a:schemeClr val="tx1"/>
                    </a:solidFill>
                    <a:effectLst/>
                    <a:latin typeface="Times"/>
                    <a:ea typeface="+mn-ea"/>
                    <a:cs typeface="+mn-cs"/>
                  </a:rPr>
                  <a:t>_</a:t>
                </a:r>
                <a:r>
                  <a:rPr lang="en-US" sz="1200" i="0" kern="1200">
                    <a:solidFill>
                      <a:schemeClr val="tx1"/>
                    </a:solidFill>
                    <a:effectLst/>
                    <a:latin typeface="Times"/>
                    <a:ea typeface="+mn-ea"/>
                    <a:cs typeface="+mn-cs"/>
                  </a:rPr>
                  <a:t>𝑦^2 (𝜏)=1/(2𝑚^2 (𝑀−2𝑚+1)) ∑1_(𝑗=1)^(𝑀−2𝑚+1)▒{∑1_(𝑖=𝑗)^(𝑗+𝑚−1)▒(𝑦_(𝑖+𝑚)−𝑦_𝑖 ) }^2 </a:t>
                </a:r>
                <a:r>
                  <a:rPr lang="en-US" sz="1200" b="0" i="0" kern="1200" smtClean="0">
                    <a:solidFill>
                      <a:schemeClr val="tx1"/>
                    </a:solidFill>
                    <a:effectLst/>
                    <a:latin typeface="Cambria Math"/>
                    <a:ea typeface="+mn-ea"/>
                    <a:cs typeface="+mn-cs"/>
                  </a:rPr>
                  <a:t>.</a:t>
                </a:r>
                <a:endParaRPr lang="en-US" sz="1200" kern="1200" dirty="0">
                  <a:solidFill>
                    <a:schemeClr val="tx1"/>
                  </a:solidFill>
                  <a:effectLst/>
                  <a:latin typeface="Times"/>
                  <a:ea typeface="+mn-ea"/>
                  <a:cs typeface="+mn-cs"/>
                </a:endParaRPr>
              </a:p>
              <a:p>
                <a:pPr eaLnBrk="1" hangingPunct="1"/>
                <a:r>
                  <a:rPr lang="en-US" altLang="en-US" dirty="0" smtClean="0"/>
                  <a:t>The </a:t>
                </a:r>
                <a:r>
                  <a:rPr lang="en-US" altLang="en-US" dirty="0" smtClean="0"/>
                  <a:t>fully-overlapping estimators use all possible </a:t>
                </a:r>
                <a:r>
                  <a:rPr lang="en-US" altLang="en-US" dirty="0" smtClean="0"/>
                  <a:t>2</a:t>
                </a:r>
                <a:r>
                  <a:rPr lang="en-US" altLang="en-US" baseline="30000" dirty="0" smtClean="0"/>
                  <a:t>nd</a:t>
                </a:r>
                <a:r>
                  <a:rPr lang="en-US" altLang="en-US" dirty="0" smtClean="0"/>
                  <a:t> or 1</a:t>
                </a:r>
                <a:r>
                  <a:rPr lang="en-US" altLang="en-US" baseline="30000" dirty="0" smtClean="0"/>
                  <a:t>st </a:t>
                </a:r>
                <a:r>
                  <a:rPr lang="en-US" altLang="en-US" dirty="0" smtClean="0"/>
                  <a:t>differences </a:t>
                </a:r>
                <a:r>
                  <a:rPr lang="en-US" altLang="en-US" dirty="0" smtClean="0"/>
                  <a:t>to increase the number of degrees of freedom and narrow the error bars.</a:t>
                </a:r>
              </a:p>
              <a:p>
                <a:pPr eaLnBrk="1" hangingPunct="1"/>
                <a:endParaRPr lang="en-US" altLang="en-US" dirty="0" smtClean="0"/>
              </a:p>
              <a:p>
                <a:pPr eaLnBrk="1" hangingPunct="1"/>
                <a:r>
                  <a:rPr lang="en-US" altLang="en-US" dirty="0" smtClean="0"/>
                  <a:t>Since phase data is “averaged” to a longer tau by simple downsampling rather than arithmetic averaging, this expression for calculating MDEV from phase data contains two rather than three summations, and is therefore better for computational purposes than that for frequency data (again see Reference 1).</a:t>
                </a:r>
              </a:p>
            </p:txBody>
          </p:sp>
        </mc:Fallback>
      </mc:AlternateContent>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C1F8290C-D9AD-4EFA-8C31-493F45CC79D4}" type="slidenum">
              <a:rPr lang="en-US" altLang="en-US" smtClean="0"/>
              <a:pPr>
                <a:spcBef>
                  <a:spcPct val="0"/>
                </a:spcBef>
              </a:pPr>
              <a:t>12</a:t>
            </a:fld>
            <a:endParaRPr lang="en-US" altLang="en-US" smtClean="0"/>
          </a:p>
        </p:txBody>
      </p:sp>
      <p:sp>
        <p:nvSpPr>
          <p:cNvPr id="4813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eaLnBrk="1" hangingPunct="1"/>
            <a:r>
              <a:rPr lang="en-US" altLang="en-US" smtClean="0"/>
              <a:t>TDEV (see Reference 3) is generally the statistic of choice to describe the noise performance of a time transfer system, particularly if it is plotted as a function of averaging time.  </a:t>
            </a:r>
            <a:r>
              <a:rPr lang="en-US" altLang="en-US" smtClean="0">
                <a:sym typeface="Symbol" pitchFamily="18" charset="2"/>
              </a:rPr>
              <a:t></a:t>
            </a:r>
            <a:r>
              <a:rPr lang="en-US" altLang="en-US" baseline="-25000" smtClean="0">
                <a:sym typeface="Symbol" pitchFamily="18" charset="2"/>
              </a:rPr>
              <a:t>x</a:t>
            </a:r>
            <a:r>
              <a:rPr lang="en-US" altLang="en-US" smtClean="0">
                <a:sym typeface="Symbol" pitchFamily="18" charset="2"/>
              </a:rPr>
              <a:t>() varies as </a:t>
            </a:r>
            <a:r>
              <a:rPr lang="en-US" altLang="en-US" baseline="30000" smtClean="0">
                <a:sym typeface="Symbol" pitchFamily="18" charset="2"/>
              </a:rPr>
              <a:t>-1/2</a:t>
            </a:r>
            <a:r>
              <a:rPr lang="en-US" altLang="en-US" smtClean="0">
                <a:sym typeface="Symbol" pitchFamily="18" charset="2"/>
              </a:rPr>
              <a:t> for white PM, is flat versus  for flicker PM, and rises as </a:t>
            </a:r>
            <a:r>
              <a:rPr lang="en-US" altLang="en-US" baseline="30000" smtClean="0">
                <a:sym typeface="Symbol" pitchFamily="18" charset="2"/>
              </a:rPr>
              <a:t>1/2</a:t>
            </a:r>
            <a:r>
              <a:rPr lang="en-US" altLang="en-US" smtClean="0">
                <a:sym typeface="Symbol" pitchFamily="18" charset="2"/>
              </a:rPr>
              <a:t>,  and </a:t>
            </a:r>
            <a:r>
              <a:rPr lang="en-US" altLang="en-US" baseline="30000" smtClean="0">
                <a:sym typeface="Symbol" pitchFamily="18" charset="2"/>
              </a:rPr>
              <a:t>3/2</a:t>
            </a:r>
            <a:r>
              <a:rPr lang="en-US" altLang="en-US" smtClean="0">
                <a:sym typeface="Symbol" pitchFamily="18" charset="2"/>
              </a:rPr>
              <a:t> for white, flicker and random walk FM noise respectively.</a:t>
            </a:r>
            <a:endParaRPr lang="en-US" altLang="en-US" smtClean="0"/>
          </a:p>
          <a:p>
            <a:pPr eaLnBrk="1" hangingPunct="1"/>
            <a:endParaRPr lang="en-US" altLang="en-US" smtClean="0"/>
          </a:p>
          <a:p>
            <a:pPr eaLnBrk="1" hangingPunct="1"/>
            <a:r>
              <a:rPr lang="en-US" altLang="en-US" smtClean="0"/>
              <a:t>TDEV is also a very useful measure of the timekeeping ability of a frequency source.  For example, the critical period for a GPS satellite clock is the 1 day interval between normal ground updates.  So its 1-day TDEV  nicely expresses the time error that can be expected over that interval due to its noise.  The best GPS Rb clocks have a white FM noise level slightly below 1x10</a:t>
            </a:r>
            <a:r>
              <a:rPr lang="en-US" altLang="en-US" baseline="30000" smtClean="0"/>
              <a:t>-12</a:t>
            </a:r>
            <a:r>
              <a:rPr lang="en-US" altLang="en-US" smtClean="0">
                <a:sym typeface="Symbol" pitchFamily="18" charset="2"/>
              </a:rPr>
              <a:t></a:t>
            </a:r>
            <a:r>
              <a:rPr lang="en-US" altLang="en-US" baseline="30000" smtClean="0">
                <a:sym typeface="Symbol" pitchFamily="18" charset="2"/>
              </a:rPr>
              <a:t>-1/2  </a:t>
            </a:r>
            <a:r>
              <a:rPr lang="en-US" altLang="en-US" smtClean="0">
                <a:sym typeface="Symbol" pitchFamily="18" charset="2"/>
              </a:rPr>
              <a:t>down to a flicker floor of low pp10</a:t>
            </a:r>
            <a:r>
              <a:rPr lang="en-US" altLang="en-US" baseline="30000" smtClean="0">
                <a:sym typeface="Symbol" pitchFamily="18" charset="2"/>
              </a:rPr>
              <a:t>15</a:t>
            </a:r>
            <a:r>
              <a:rPr lang="en-US" altLang="en-US" smtClean="0">
                <a:sym typeface="Symbol" pitchFamily="18" charset="2"/>
              </a:rPr>
              <a:t>.  Their 1-day TDEV is only about 0.1 ns, so they contribute very little to the GPS time transfer error.</a:t>
            </a:r>
          </a:p>
          <a:p>
            <a:pPr eaLnBrk="1" hangingPunct="1"/>
            <a:endParaRPr lang="en-US" altLang="en-US" smtClean="0">
              <a:sym typeface="Symbol" pitchFamily="18" charset="2"/>
            </a:endParaRPr>
          </a:p>
          <a:p>
            <a:pPr eaLnBrk="1" hangingPunct="1"/>
            <a:r>
              <a:rPr lang="en-US" altLang="en-US" smtClean="0">
                <a:sym typeface="Symbol" pitchFamily="18" charset="2"/>
              </a:rPr>
              <a:t>Because of the close relationship between MDEV and TDEV, one can show loci of constant TDEV on an MDEV plot (and vice-versa).</a:t>
            </a:r>
            <a:endParaRPr lang="en-US" altLang="en-US" smtClean="0"/>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0A2AF61B-6CED-4E4C-A659-C0521630D164}" type="slidenum">
              <a:rPr lang="en-US" altLang="en-US" smtClean="0"/>
              <a:pPr>
                <a:spcBef>
                  <a:spcPct val="0"/>
                </a:spcBef>
              </a:pPr>
              <a:t>13</a:t>
            </a:fld>
            <a:endParaRPr lang="en-US" altLang="en-US" smtClean="0"/>
          </a:p>
        </p:txBody>
      </p:sp>
      <p:sp>
        <p:nvSpPr>
          <p:cNvPr id="49157"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r>
              <a:rPr lang="en-US" altLang="en-US" smtClean="0"/>
              <a:t>TIE rms is mentioned here just for completeness, but it can be a useful measure of time error caused by a white PM noise process.</a:t>
            </a:r>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DB30F33D-F6D9-4820-9FED-E4AAEF2F8117}" type="slidenum">
              <a:rPr lang="en-US" altLang="en-US" smtClean="0"/>
              <a:pPr>
                <a:spcBef>
                  <a:spcPct val="0"/>
                </a:spcBef>
              </a:pPr>
              <a:t>14</a:t>
            </a:fld>
            <a:endParaRPr lang="en-US" altLang="en-US" smtClean="0"/>
          </a:p>
        </p:txBody>
      </p:sp>
      <p:sp>
        <p:nvSpPr>
          <p:cNvPr id="50181"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eaLnBrk="1" hangingPunct="1"/>
            <a:r>
              <a:rPr lang="en-US" altLang="en-US" smtClean="0"/>
              <a:t>Sigma-tau plots are the most common way to show frequency stability.  They not only show stability versus averaging time, but the slope of the log(sigma) versus log(tau) characteristic indicates the power law noise type.  A sigma-tau stability plot for the noise of a time transfer can not only quantify the noise but also help identify its type and possibly its source.  But, since the noise associated with a time transfer path is often white or flicker phase noise, a Mod-sigma versus tau plot (see Slide #16) can also be useful. </a:t>
            </a:r>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CAF923BB-13DF-401A-B595-F57BEF21ACA7}" type="slidenum">
              <a:rPr lang="en-US" altLang="en-US" smtClean="0"/>
              <a:pPr>
                <a:spcBef>
                  <a:spcPct val="0"/>
                </a:spcBef>
              </a:pPr>
              <a:t>15</a:t>
            </a:fld>
            <a:endParaRPr lang="en-US" altLang="en-US" smtClean="0"/>
          </a:p>
        </p:txBody>
      </p:sp>
      <p:sp>
        <p:nvSpPr>
          <p:cNvPr id="51205"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r>
              <a:rPr lang="en-US" altLang="en-US" smtClean="0"/>
              <a:t>A sigma-tau plot can also be used with the MDEV.  Notice that the log slopes for white and flicker phase noise are different on a Mod Sigma-Tau plot.</a:t>
            </a:r>
          </a:p>
        </p:txBody>
      </p:sp>
      <p:sp>
        <p:nvSpPr>
          <p:cNvPr id="522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20DFAE8D-6F35-4FD5-B134-41A91289C160}" type="slidenum">
              <a:rPr lang="en-US" altLang="en-US" smtClean="0"/>
              <a:pPr>
                <a:spcBef>
                  <a:spcPct val="0"/>
                </a:spcBef>
              </a:pPr>
              <a:t>16</a:t>
            </a:fld>
            <a:endParaRPr lang="en-US" altLang="en-US" smtClean="0"/>
          </a:p>
        </p:txBody>
      </p:sp>
      <p:sp>
        <p:nvSpPr>
          <p:cNvPr id="52229"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r>
              <a:rPr lang="en-US" altLang="en-US" smtClean="0"/>
              <a:t>A log TDEV versus log tau can also be drawn, and, like a MDEV plot, can distinguish between white and flicker PM noise.  The TDEV of a time transfer path subject to white phase noise improves as the square root of the averaging time, while the TDEV a path with flicker PM noise is independent of averaging time, so the time deviation of a typical time transfer path with a combination of white and flicker PM noise improves only slightly with longer averaging.  FM noise is less common, but an example is Doppler shift caused by a moving ionospheric layer.  The small plots show the TDEV slopes for simulated white PM (top), flicker PM (middle) and white FM (bottom) noise.</a:t>
            </a:r>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1B567257-0D93-4BC1-987B-6F1C3A7C4CE6}" type="slidenum">
              <a:rPr lang="en-US" altLang="en-US" smtClean="0"/>
              <a:pPr>
                <a:spcBef>
                  <a:spcPct val="0"/>
                </a:spcBef>
              </a:pPr>
              <a:t>17</a:t>
            </a:fld>
            <a:endParaRPr lang="en-US" altLang="en-US" smtClean="0"/>
          </a:p>
        </p:txBody>
      </p:sp>
      <p:sp>
        <p:nvSpPr>
          <p:cNvPr id="5325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smtClean="0"/>
              <a:t>Once again, the log-log slope of the noise characteristic on an ADEV, MDEV or TDEV stability plot can be used to identify the noise type.  This can be very useful information for determining the source of the noise, assessing its effects, reducing it and characterizing it in the frequency domain.</a:t>
            </a: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851BBAEF-1173-48D7-8DF1-F6F00E14674E}" type="slidenum">
              <a:rPr lang="en-US" altLang="en-US" smtClean="0"/>
              <a:pPr>
                <a:spcBef>
                  <a:spcPct val="0"/>
                </a:spcBef>
              </a:pPr>
              <a:t>18</a:t>
            </a:fld>
            <a:endParaRPr lang="en-US" altLang="en-US" smtClean="0"/>
          </a:p>
        </p:txBody>
      </p:sp>
      <p:sp>
        <p:nvSpPr>
          <p:cNvPr id="54277"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r>
              <a:rPr lang="en-US" altLang="en-US" dirty="0" smtClean="0"/>
              <a:t>This figure shows three basic ways to measure the performance of a time transfer system.  The first, at the top, loops the time transfer signal back to its source where a comparison can be made against the transmitted signal.  That method is particularly suitable for a fiber optic path.  The second, shown in the center, uses a one way path (perhaps the actual one) and measures the received signal against a high stability source at the far end.  The third arrangement at the bottom, employs a two way path that allows the time transfer performance to be assessed at the origin.  In all three of these schemes, the measurements are made with a time interval counter (TIC).</a:t>
            </a:r>
          </a:p>
        </p:txBody>
      </p:sp>
      <p:sp>
        <p:nvSpPr>
          <p:cNvPr id="553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59532D8A-9E81-4236-AB84-AA6AFCACD625}" type="slidenum">
              <a:rPr lang="en-US" altLang="en-US" smtClean="0"/>
              <a:pPr>
                <a:spcBef>
                  <a:spcPct val="0"/>
                </a:spcBef>
              </a:pPr>
              <a:t>19</a:t>
            </a:fld>
            <a:endParaRPr lang="en-US" altLang="en-US" smtClean="0"/>
          </a:p>
        </p:txBody>
      </p:sp>
      <p:sp>
        <p:nvSpPr>
          <p:cNvPr id="55301"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4EDD605E-D513-44BE-924E-5A1B6A379620}" type="slidenum">
              <a:rPr lang="en-US" altLang="en-US" smtClean="0"/>
              <a:pPr>
                <a:spcBef>
                  <a:spcPct val="0"/>
                </a:spcBef>
              </a:pPr>
              <a:t>2</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t>While emphasizing time transfer systems, we shall also mention those for frequency transfer since the same systems are often be used for both.</a:t>
            </a:r>
          </a:p>
          <a:p>
            <a:pPr eaLnBrk="1" hangingPunct="1"/>
            <a:endParaRPr lang="en-US" altLang="en-US" smtClean="0"/>
          </a:p>
          <a:p>
            <a:pPr eaLnBrk="1" hangingPunct="1"/>
            <a:r>
              <a:rPr lang="en-US" altLang="en-US" smtClean="0"/>
              <a:t>The specialized statistical tools used for time and frequency analysis are based on definitions of phase and frequency fluctuations having power law spectral densities.  Those definitions and noise types, and the statistics used to characterize them, are the subject of this tutorial.  More general information about time and frequency analysis will be found in Reference 1, information about GPS time and frequency will be found in Reference 2, and information about TDEV will be found in Reference 3.</a:t>
            </a:r>
          </a:p>
        </p:txBody>
      </p:sp>
      <p:sp>
        <p:nvSpPr>
          <p:cNvPr id="3789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smtClean="0"/>
              <a:t>This slide shows examples of TDEV plots for several time transfer methods (GPS common view and TWSTFT on the left, Loran-C, GPS CV &amp; carrier phase and TWSTFT on the right, along with Cs and H-maser frequency standards and superimposed loci of constant MDEV).  You will find much information in the technical literature regarding the performance of various time and frequency transfer methods, usually with the results expressed as TDEV versus tau as shown here.</a:t>
            </a:r>
          </a:p>
        </p:txBody>
      </p:sp>
      <p:sp>
        <p:nvSpPr>
          <p:cNvPr id="563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87DC7832-1033-4B24-B89B-8BF6EAC52429}" type="slidenum">
              <a:rPr lang="en-US" altLang="en-US" smtClean="0"/>
              <a:pPr>
                <a:spcBef>
                  <a:spcPct val="0"/>
                </a:spcBef>
              </a:pPr>
              <a:t>20</a:t>
            </a:fld>
            <a:endParaRPr lang="en-US" altLang="en-US" smtClean="0"/>
          </a:p>
        </p:txBody>
      </p:sp>
      <p:sp>
        <p:nvSpPr>
          <p:cNvPr id="56325"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eaLnBrk="1" hangingPunct="1"/>
            <a:r>
              <a:rPr lang="en-US" altLang="en-US" dirty="0" smtClean="0"/>
              <a:t>The useful outputs from the GPS disciplined oscillator are (1) a smoothed 1 pps timing pulses, (2) UTC time data, and (3) a smoothed 10 MHz frequency reference.  A GPSDO  provides an absolute local time and frequency reference along with positioning information to support the time reference, all at relatively low cost.  In the data that follows, the GPSDO is a </a:t>
            </a:r>
            <a:r>
              <a:rPr lang="en-US" altLang="en-US" dirty="0" smtClean="0"/>
              <a:t>Jackson Labs GPSTCXO, </a:t>
            </a:r>
            <a:r>
              <a:rPr lang="en-US" altLang="en-US" dirty="0" smtClean="0"/>
              <a:t>the Rb oscillator is a Datum LPRO, and the time interval counter is custom-made moderately high resolution </a:t>
            </a:r>
            <a:r>
              <a:rPr lang="en-US" altLang="en-US" dirty="0" smtClean="0"/>
              <a:t>DDS </a:t>
            </a:r>
            <a:r>
              <a:rPr lang="en-US" altLang="en-US" dirty="0" smtClean="0"/>
              <a:t>phase measurement </a:t>
            </a:r>
            <a:r>
              <a:rPr lang="en-US" altLang="en-US" dirty="0" smtClean="0"/>
              <a:t>device described in a paper at the 2016 PTTI Meeting</a:t>
            </a:r>
            <a:r>
              <a:rPr lang="en-US" altLang="en-US" baseline="0" dirty="0" smtClean="0"/>
              <a:t> (See: W.J. Riley, “A DDS Clock Measurement Module).</a:t>
            </a:r>
            <a:endParaRPr lang="en-US" altLang="en-US" dirty="0" smtClean="0"/>
          </a:p>
          <a:p>
            <a:pPr eaLnBrk="1" hangingPunct="1"/>
            <a:endParaRPr lang="en-US" altLang="en-US" dirty="0" smtClean="0"/>
          </a:p>
          <a:p>
            <a:pPr eaLnBrk="1" hangingPunct="1"/>
            <a:r>
              <a:rPr lang="en-US" altLang="en-US" dirty="0" smtClean="0"/>
              <a:t>This example has two aspects: (1) For the purpose of measuring and analyzing the short and medium term GPS one way time transfer noise, the local Rb clock can be considered a “perfect” reference, and (2) for the purpose of calibrating the long-term frequency of the Rb oscillator, the GPS frequency transfer can be considered a “perfect” reference.  Since there is no independent local time reference, the setup cannot assess the accuracy of the GPS time transfer.  Comparing the time of two separate GPS receivers can provide some insight, but a better time reference such as a common-view GPS or two-way satellite time transfer system would be needed to make a meaningful </a:t>
            </a:r>
            <a:r>
              <a:rPr lang="en-US" altLang="en-US" dirty="0" smtClean="0"/>
              <a:t>time error</a:t>
            </a:r>
            <a:r>
              <a:rPr lang="en-US" altLang="en-US" baseline="0" dirty="0" smtClean="0"/>
              <a:t> </a:t>
            </a:r>
            <a:r>
              <a:rPr lang="en-US" altLang="en-US" dirty="0" smtClean="0"/>
              <a:t>measurement</a:t>
            </a:r>
            <a:r>
              <a:rPr lang="en-US" altLang="en-US" dirty="0" smtClean="0"/>
              <a:t>.</a:t>
            </a:r>
          </a:p>
        </p:txBody>
      </p:sp>
      <p:sp>
        <p:nvSpPr>
          <p:cNvPr id="573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32F58350-2512-4B20-9334-1FA6CF3E038E}" type="slidenum">
              <a:rPr lang="en-US" altLang="en-US" smtClean="0"/>
              <a:pPr>
                <a:spcBef>
                  <a:spcPct val="0"/>
                </a:spcBef>
              </a:pPr>
              <a:t>21</a:t>
            </a:fld>
            <a:endParaRPr lang="en-US" altLang="en-US" smtClean="0"/>
          </a:p>
        </p:txBody>
      </p:sp>
      <p:sp>
        <p:nvSpPr>
          <p:cNvPr id="57349"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r>
              <a:rPr lang="en-US" altLang="en-US" dirty="0" smtClean="0"/>
              <a:t>This plot nicely shows the typical noise level of the raw one-way GPS signal, the stability of a high-quality commercial rubidium oscillator, and the combination of both that provides the better short term stability of the Rb oscillator and the better long term stability of the GPS reference except for some degradation in the intermediate region where the control loop takes effect.  The GPSDO performance numbers are those given by NIST at http://tf.nist.gov/time/oneway.htm, and are confirmed in the following data for a very basic GPSDO test setup.  Better stability performance can be obtained in the medium term with a better local oscillator, a longer loop time constant and attention to detail regarding the GPS receiver thermal environment and, especially, its antenna placement. </a:t>
            </a:r>
          </a:p>
          <a:p>
            <a:pPr eaLnBrk="1" hangingPunct="1"/>
            <a:endParaRPr lang="en-US" altLang="en-US" dirty="0" smtClean="0"/>
          </a:p>
          <a:p>
            <a:r>
              <a:rPr lang="en-US" altLang="en-US" dirty="0" smtClean="0"/>
              <a:t>See M.A. Lombardi, “The Use of GPS Disciplined Oscillators as Primary Frequency Standards for Calibration and Metrology”, </a:t>
            </a:r>
            <a:r>
              <a:rPr lang="en-US" altLang="en-US" i="1" dirty="0" smtClean="0"/>
              <a:t>Measure</a:t>
            </a:r>
            <a:r>
              <a:rPr lang="en-US" altLang="en-US" dirty="0" smtClean="0"/>
              <a:t>, Vol. 3, No. 3, September 2008, pp. 56-65 for a nice description of these instruments.</a:t>
            </a:r>
            <a:endParaRPr lang="en-US" altLang="en-US" dirty="0" smtClean="0">
              <a:latin typeface="Arial" charset="0"/>
              <a:cs typeface="Arial" charset="0"/>
            </a:endParaRPr>
          </a:p>
        </p:txBody>
      </p:sp>
      <p:sp>
        <p:nvSpPr>
          <p:cNvPr id="583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71867F91-1029-40B4-82E8-AB1228CCCD30}" type="slidenum">
              <a:rPr lang="en-US" altLang="en-US" smtClean="0"/>
              <a:pPr>
                <a:spcBef>
                  <a:spcPct val="0"/>
                </a:spcBef>
              </a:pPr>
              <a:t>22</a:t>
            </a:fld>
            <a:endParaRPr lang="en-US" altLang="en-US" smtClean="0"/>
          </a:p>
        </p:txBody>
      </p:sp>
      <p:sp>
        <p:nvSpPr>
          <p:cNvPr id="5837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r>
              <a:rPr lang="en-US" altLang="en-US" dirty="0" smtClean="0"/>
              <a:t>The 1 second phase record shows the 10’s of ns of short term fluctuations in the one way GPS time transfer</a:t>
            </a:r>
            <a:r>
              <a:rPr lang="en-US" altLang="en-US" dirty="0" smtClean="0"/>
              <a:t>.  </a:t>
            </a:r>
            <a:r>
              <a:rPr lang="en-US" altLang="en-US" dirty="0" smtClean="0"/>
              <a:t>For the purposes of frequency transfer, the main item of interest is the average phase slope which indicates the frequency offset of the local Rb </a:t>
            </a:r>
            <a:r>
              <a:rPr lang="en-US" altLang="en-US" dirty="0" smtClean="0"/>
              <a:t>oscillator</a:t>
            </a:r>
            <a:endParaRPr lang="en-US" altLang="en-US" dirty="0" smtClean="0"/>
          </a:p>
          <a:p>
            <a:pPr eaLnBrk="1" hangingPunct="1"/>
            <a:endParaRPr lang="en-US" altLang="en-US" dirty="0" smtClean="0"/>
          </a:p>
          <a:p>
            <a:pPr eaLnBrk="1" hangingPunct="1"/>
            <a:r>
              <a:rPr lang="en-US" altLang="en-US" dirty="0" smtClean="0"/>
              <a:t>The </a:t>
            </a:r>
            <a:r>
              <a:rPr lang="en-US" altLang="en-US" dirty="0" smtClean="0"/>
              <a:t>frequency offset can be expressed in several ways.  The overall linear slope of the phase record is </a:t>
            </a:r>
            <a:r>
              <a:rPr lang="en-US" altLang="en-US" dirty="0" smtClean="0"/>
              <a:t>-4.11e-11.  </a:t>
            </a:r>
            <a:r>
              <a:rPr lang="en-US" altLang="en-US" dirty="0" smtClean="0"/>
              <a:t>Its overall average frequency is </a:t>
            </a:r>
            <a:r>
              <a:rPr lang="en-US" altLang="en-US" dirty="0" smtClean="0"/>
              <a:t>-4.19e-11.  </a:t>
            </a:r>
            <a:r>
              <a:rPr lang="en-US" altLang="en-US" dirty="0" smtClean="0"/>
              <a:t>Those values are quite similar.  Based on the quadratic fit to the phase data, the frequency offset varied from </a:t>
            </a:r>
            <a:r>
              <a:rPr lang="en-US" altLang="en-US" dirty="0" smtClean="0"/>
              <a:t>-4.07e-11 </a:t>
            </a:r>
            <a:r>
              <a:rPr lang="en-US" altLang="en-US" dirty="0" smtClean="0"/>
              <a:t>at the beginning of the record to </a:t>
            </a:r>
            <a:r>
              <a:rPr lang="en-US" altLang="en-US" dirty="0" smtClean="0"/>
              <a:t>-4.16e-11 </a:t>
            </a:r>
            <a:r>
              <a:rPr lang="en-US" altLang="en-US" dirty="0" smtClean="0"/>
              <a:t>at the end, a change of </a:t>
            </a:r>
            <a:r>
              <a:rPr lang="en-US" altLang="en-US" dirty="0" smtClean="0"/>
              <a:t>-8.51e-13 </a:t>
            </a:r>
            <a:r>
              <a:rPr lang="en-US" altLang="en-US" dirty="0" smtClean="0"/>
              <a:t>or about </a:t>
            </a:r>
            <a:r>
              <a:rPr lang="en-US" altLang="en-US" dirty="0" smtClean="0"/>
              <a:t>-2.2e13/day </a:t>
            </a:r>
            <a:r>
              <a:rPr lang="en-US" altLang="en-US" dirty="0" smtClean="0"/>
              <a:t>which may represent its aging rate (although a longer observation is needed). </a:t>
            </a:r>
          </a:p>
          <a:p>
            <a:pPr eaLnBrk="1" hangingPunct="1"/>
            <a:endParaRPr lang="en-US" altLang="en-US" dirty="0" smtClean="0"/>
          </a:p>
          <a:p>
            <a:pPr eaLnBrk="1" hangingPunct="1"/>
            <a:r>
              <a:rPr lang="en-US" altLang="en-US" dirty="0" smtClean="0"/>
              <a:t>Regarding time transfer statistical analysis, the most important point is the value of inspecting the data.  Here we can not only see the underlying white/flicker PM noise level but also that the system is subject to </a:t>
            </a:r>
            <a:r>
              <a:rPr lang="en-US" altLang="en-US" dirty="0" smtClean="0"/>
              <a:t>a few small disturbances</a:t>
            </a:r>
            <a:r>
              <a:rPr lang="en-US" altLang="en-US" dirty="0" smtClean="0"/>
              <a:t>, </a:t>
            </a:r>
            <a:r>
              <a:rPr lang="en-US" altLang="en-US" dirty="0" smtClean="0"/>
              <a:t>some initial stabilization, and </a:t>
            </a:r>
            <a:r>
              <a:rPr lang="en-US" altLang="en-US" dirty="0" smtClean="0"/>
              <a:t>some slow, perhaps cyclic, wandering.  No outliers have been removed from these data, and the disturbances are not outliers but rather </a:t>
            </a:r>
            <a:r>
              <a:rPr lang="en-US" altLang="en-US" dirty="0" smtClean="0"/>
              <a:t>fluctuations </a:t>
            </a:r>
            <a:r>
              <a:rPr lang="en-US" altLang="en-US" dirty="0" smtClean="0"/>
              <a:t>on the received GPS signal, probably as the satellites in view change, that might be reduced by better antenna placement.  Similarly, the slow wandering is probably caused by thermal and barometric pressure variations that could be reduced by a better operating environment.  Whether or not more effort is warranted depends on the objective; for the purpose of calibrating a local Rb oscillator over a few days, these data are quite sufficient considering the thermal and barometric environmental sensitivity, and aging, of those </a:t>
            </a:r>
            <a:r>
              <a:rPr lang="en-US" altLang="en-US" dirty="0" smtClean="0"/>
              <a:t>devices themselves.</a:t>
            </a:r>
            <a:endParaRPr lang="en-US" altLang="en-US" dirty="0" smtClean="0"/>
          </a:p>
          <a:p>
            <a:pPr eaLnBrk="1" hangingPunct="1"/>
            <a:endParaRPr lang="en-US" altLang="en-US" dirty="0" smtClean="0"/>
          </a:p>
          <a:p>
            <a:pPr eaLnBrk="1" hangingPunct="1"/>
            <a:r>
              <a:rPr lang="en-US" altLang="en-US" dirty="0" smtClean="0"/>
              <a:t>Regarding the phase slope determination, the principal result for a frequency transfer, a linear least squares fit to the phase data is a good choice.  The idea is to use a method that yields white residuals, so that is a better choice for data with white PM noise than the average of the frequency data.  </a:t>
            </a:r>
            <a:r>
              <a:rPr lang="en-US" altLang="en-US" dirty="0" smtClean="0"/>
              <a:t>But here</a:t>
            </a:r>
            <a:r>
              <a:rPr lang="en-US" altLang="en-US" dirty="0" smtClean="0"/>
              <a:t>, with the phase </a:t>
            </a:r>
            <a:r>
              <a:rPr lang="en-US" altLang="en-US" dirty="0" smtClean="0"/>
              <a:t>disturbances and wandering, </a:t>
            </a:r>
            <a:r>
              <a:rPr lang="en-US" altLang="en-US" dirty="0" smtClean="0"/>
              <a:t>that is probably just academic. </a:t>
            </a:r>
          </a:p>
        </p:txBody>
      </p:sp>
      <p:sp>
        <p:nvSpPr>
          <p:cNvPr id="593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E33786F5-C6AD-4703-8442-6BBDF1C79CD4}" type="slidenum">
              <a:rPr lang="en-US" altLang="en-US" smtClean="0"/>
              <a:pPr>
                <a:spcBef>
                  <a:spcPct val="0"/>
                </a:spcBef>
              </a:pPr>
              <a:t>23</a:t>
            </a:fld>
            <a:endParaRPr lang="en-US" altLang="en-US" smtClean="0"/>
          </a:p>
        </p:txBody>
      </p:sp>
      <p:sp>
        <p:nvSpPr>
          <p:cNvPr id="59397"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phase fluctuations can be seen</a:t>
            </a:r>
            <a:r>
              <a:rPr lang="en-US" baseline="0" dirty="0" smtClean="0"/>
              <a:t> better after removing the least-squares linear phase slope.  Frequency is the rate of change of phase.  The phase slope in seconds per second is equal to the fractional frequency offset.</a:t>
            </a:r>
            <a:endParaRPr lang="en-US" dirty="0"/>
          </a:p>
        </p:txBody>
      </p:sp>
      <p:sp>
        <p:nvSpPr>
          <p:cNvPr id="4" name="Date Placeholder 3"/>
          <p:cNvSpPr>
            <a:spLocks noGrp="1"/>
          </p:cNvSpPr>
          <p:nvPr>
            <p:ph type="dt"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pPr>
              <a:defRPr/>
            </a:pPr>
            <a:fld id="{D0592F96-A20C-4AA8-A848-3A715D1240B5}" type="slidenum">
              <a:rPr lang="en-US" altLang="en-US" smtClean="0"/>
              <a:pPr>
                <a:defRPr/>
              </a:pPr>
              <a:t>24</a:t>
            </a:fld>
            <a:endParaRPr lang="en-US" altLang="en-US"/>
          </a:p>
        </p:txBody>
      </p:sp>
    </p:spTree>
    <p:extLst>
      <p:ext uri="{BB962C8B-B14F-4D97-AF65-F5344CB8AC3E}">
        <p14:creationId xmlns:p14="http://schemas.microsoft.com/office/powerpoint/2010/main" val="3597834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r>
              <a:rPr lang="en-US" altLang="en-US" dirty="0" smtClean="0"/>
              <a:t>It is often useful to also examine the corresponding frequency, </a:t>
            </a:r>
            <a:r>
              <a:rPr lang="en-US" altLang="en-US" dirty="0" smtClean="0"/>
              <a:t>which shows </a:t>
            </a:r>
            <a:r>
              <a:rPr lang="en-US" altLang="en-US" dirty="0" smtClean="0"/>
              <a:t>the need to average the GPS data over a period of hours.  Since the spikes are </a:t>
            </a:r>
            <a:r>
              <a:rPr lang="en-US" altLang="en-US" dirty="0" smtClean="0"/>
              <a:t>real </a:t>
            </a:r>
            <a:r>
              <a:rPr lang="en-US" altLang="en-US" dirty="0" smtClean="0"/>
              <a:t>data, not outliers, they should not be removed.</a:t>
            </a:r>
          </a:p>
          <a:p>
            <a:pPr eaLnBrk="1" hangingPunct="1"/>
            <a:endParaRPr lang="en-US" altLang="en-US" dirty="0" smtClean="0"/>
          </a:p>
          <a:p>
            <a:pPr eaLnBrk="1" hangingPunct="1"/>
            <a:r>
              <a:rPr lang="en-US" altLang="en-US" dirty="0" smtClean="0"/>
              <a:t>One </a:t>
            </a:r>
            <a:r>
              <a:rPr lang="en-US" altLang="en-US" dirty="0" smtClean="0"/>
              <a:t>can </a:t>
            </a:r>
            <a:r>
              <a:rPr lang="en-US" altLang="en-US" dirty="0" smtClean="0"/>
              <a:t>use </a:t>
            </a:r>
            <a:r>
              <a:rPr lang="en-US" altLang="en-US" dirty="0" smtClean="0"/>
              <a:t>a simple GPS time/frequency transfer system to calibrate (syntonize) a local Rb oscillator to within (say) 1pp10</a:t>
            </a:r>
            <a:r>
              <a:rPr lang="en-US" altLang="en-US" baseline="30000" dirty="0" smtClean="0"/>
              <a:t>12 </a:t>
            </a:r>
            <a:r>
              <a:rPr lang="en-US" altLang="en-US" dirty="0" smtClean="0"/>
              <a:t>in a few hours, as close as matters for a device of that type.</a:t>
            </a:r>
            <a:endParaRPr lang="en-US" altLang="en-US" baseline="30000" dirty="0" smtClean="0"/>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8A385397-A581-4603-9A6E-D9252CCE3090}" type="slidenum">
              <a:rPr lang="en-US" altLang="en-US" smtClean="0"/>
              <a:pPr>
                <a:spcBef>
                  <a:spcPct val="0"/>
                </a:spcBef>
              </a:pPr>
              <a:t>25</a:t>
            </a:fld>
            <a:endParaRPr lang="en-US" altLang="en-US" smtClean="0"/>
          </a:p>
        </p:txBody>
      </p:sp>
      <p:sp>
        <p:nvSpPr>
          <p:cNvPr id="60421"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r>
              <a:rPr lang="en-US" altLang="en-US" dirty="0" smtClean="0"/>
              <a:t>This stability plot is similar to the previous one for the PRS10 GPSDO showing the transition between the local oscillator short term stability and the GPS long term stability</a:t>
            </a:r>
            <a:r>
              <a:rPr lang="en-US" altLang="en-US" dirty="0" smtClean="0"/>
              <a:t>.  The GPSDO time constant is set approximately</a:t>
            </a:r>
            <a:r>
              <a:rPr lang="en-US" altLang="en-US" baseline="0" dirty="0" smtClean="0"/>
              <a:t> where the local oscillator and GPS noise is equal, about 1 minute, which is also about where the ADEV is largest. </a:t>
            </a:r>
            <a:r>
              <a:rPr lang="en-US" altLang="en-US" dirty="0" smtClean="0"/>
              <a:t> </a:t>
            </a:r>
            <a:r>
              <a:rPr lang="en-US" altLang="en-US" dirty="0" smtClean="0"/>
              <a:t>In this case where the local oscillator is </a:t>
            </a:r>
            <a:r>
              <a:rPr lang="en-US" altLang="en-US" dirty="0" smtClean="0"/>
              <a:t>a TCXO</a:t>
            </a:r>
            <a:r>
              <a:rPr lang="en-US" altLang="en-US" dirty="0" smtClean="0"/>
              <a:t>, the control loop time constant is shorter than for </a:t>
            </a:r>
            <a:r>
              <a:rPr lang="en-US" altLang="en-US" dirty="0" smtClean="0"/>
              <a:t>the PRS10 </a:t>
            </a:r>
            <a:r>
              <a:rPr lang="en-US" altLang="en-US" dirty="0" smtClean="0"/>
              <a:t>Rb oscillator.  If we say that the GPS instability is a </a:t>
            </a:r>
            <a:r>
              <a:rPr lang="en-US" altLang="en-US" dirty="0" smtClean="0"/>
              <a:t>white/flicker </a:t>
            </a:r>
            <a:r>
              <a:rPr lang="en-US" altLang="en-US" dirty="0" smtClean="0"/>
              <a:t>PM noise level of </a:t>
            </a:r>
            <a:r>
              <a:rPr lang="en-US" altLang="en-US" dirty="0" smtClean="0"/>
              <a:t>2e-10 </a:t>
            </a:r>
            <a:r>
              <a:rPr lang="en-US" altLang="en-US" dirty="0" smtClean="0"/>
              <a:t>at </a:t>
            </a:r>
            <a:r>
              <a:rPr lang="en-US" altLang="en-US" dirty="0" smtClean="0"/>
              <a:t>100 </a:t>
            </a:r>
            <a:r>
              <a:rPr lang="en-US" altLang="en-US" dirty="0" smtClean="0"/>
              <a:t>seconds, that corresponds to 2e-8 or 20 ns/s at 1 second, and about 2e-13 at 1 day</a:t>
            </a:r>
            <a:r>
              <a:rPr lang="en-US" altLang="en-US" dirty="0" smtClean="0"/>
              <a:t>.  The actual GPS noise comes down somewhat slower.</a:t>
            </a:r>
            <a:endParaRPr lang="en-US" altLang="en-US" dirty="0" smtClean="0"/>
          </a:p>
        </p:txBody>
      </p:sp>
      <p:sp>
        <p:nvSpPr>
          <p:cNvPr id="614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4BB99403-BB24-4377-8C09-149FDA29120F}" type="slidenum">
              <a:rPr lang="en-US" altLang="en-US" smtClean="0"/>
              <a:pPr>
                <a:spcBef>
                  <a:spcPct val="0"/>
                </a:spcBef>
              </a:pPr>
              <a:t>26</a:t>
            </a:fld>
            <a:endParaRPr lang="en-US" altLang="en-US" smtClean="0"/>
          </a:p>
        </p:txBody>
      </p:sp>
      <p:sp>
        <p:nvSpPr>
          <p:cNvPr id="61445"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dirty="0" smtClean="0"/>
              <a:t>The corresponding MDEV plot (with overlaid loci of constant TDEV) shows that the GPS </a:t>
            </a:r>
            <a:r>
              <a:rPr lang="en-US" altLang="en-US" dirty="0" smtClean="0"/>
              <a:t>noise for tau greater</a:t>
            </a:r>
            <a:r>
              <a:rPr lang="en-US" altLang="en-US" baseline="0" dirty="0" smtClean="0"/>
              <a:t> than 100 seconds is predominately </a:t>
            </a:r>
            <a:r>
              <a:rPr lang="en-US" altLang="en-US" dirty="0" smtClean="0"/>
              <a:t>flicker </a:t>
            </a:r>
            <a:r>
              <a:rPr lang="en-US" altLang="en-US" dirty="0" smtClean="0"/>
              <a:t>PM (slope=-1</a:t>
            </a:r>
            <a:r>
              <a:rPr lang="en-US" altLang="en-US" dirty="0" smtClean="0"/>
              <a:t>)</a:t>
            </a:r>
            <a:r>
              <a:rPr lang="en-US" altLang="en-US" baseline="0" dirty="0" smtClean="0"/>
              <a:t> and has a nearly constant TDEV of about 10 ns.</a:t>
            </a:r>
            <a:endParaRPr lang="en-US" altLang="en-US" dirty="0" smtClean="0"/>
          </a:p>
        </p:txBody>
      </p:sp>
      <p:sp>
        <p:nvSpPr>
          <p:cNvPr id="62468" name="Date Placeholder 3"/>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
        <p:nvSpPr>
          <p:cNvPr id="62469"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97C81CE4-5D31-41DB-875C-75275DFCC9F3}" type="slidenum">
              <a:rPr lang="en-US" altLang="en-US" smtClean="0"/>
              <a:pPr>
                <a:spcBef>
                  <a:spcPct val="0"/>
                </a:spcBef>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r>
              <a:rPr lang="en-US" altLang="en-US" dirty="0" smtClean="0"/>
              <a:t>A TDEV plot like this is probably the single best way to assess the performance of a time transfer system since it shows statistically the amount of time error that can be expected over a range of observation times.  In the short term, the time error is small because the integration time is small.  The time error increases with the averaging time until the opposing effects of longer integration and better noise averaging tend to make the time deviation flatten.  One can expect that the time error for even a crude one-way GPS time transfer to be only </a:t>
            </a:r>
            <a:r>
              <a:rPr lang="en-US" altLang="en-US" dirty="0" smtClean="0"/>
              <a:t>about ten </a:t>
            </a:r>
            <a:r>
              <a:rPr lang="en-US" altLang="en-US" dirty="0" smtClean="0"/>
              <a:t>nanoseconds.  For that to have absolute meaning, you also need to know your position to within </a:t>
            </a:r>
            <a:r>
              <a:rPr lang="en-US" altLang="en-US" dirty="0" smtClean="0"/>
              <a:t>a few </a:t>
            </a:r>
            <a:r>
              <a:rPr lang="en-US" altLang="en-US" dirty="0" smtClean="0"/>
              <a:t>feet, something that GPS can also do, and the instrumental delays (cable lengths, bandpass filters, receiver front end) have to be calibrated.  Nevertheless, it’s all pretty amazing when you think about it!</a:t>
            </a:r>
          </a:p>
          <a:p>
            <a:pPr eaLnBrk="1" hangingPunct="1"/>
            <a:endParaRPr lang="en-US" altLang="en-US" dirty="0" smtClean="0"/>
          </a:p>
          <a:p>
            <a:pPr eaLnBrk="1" hangingPunct="1"/>
            <a:r>
              <a:rPr lang="en-US" altLang="en-US" dirty="0" smtClean="0"/>
              <a:t>The TDEV plot shows a RW FM noise fit (slope=1.5) at short tau, and a F PM noise fit (slope=0) at long tau, representing regions where the dominant noise sources are the crystal oscillator and GPS time transfer path respectively.</a:t>
            </a:r>
          </a:p>
        </p:txBody>
      </p:sp>
      <p:sp>
        <p:nvSpPr>
          <p:cNvPr id="634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06D1BEF3-F6A8-412A-8A3D-9CEA8DD9C5A6}" type="slidenum">
              <a:rPr lang="en-US" altLang="en-US" smtClean="0"/>
              <a:pPr>
                <a:spcBef>
                  <a:spcPct val="0"/>
                </a:spcBef>
              </a:pPr>
              <a:t>28</a:t>
            </a:fld>
            <a:endParaRPr lang="en-US" altLang="en-US" smtClean="0"/>
          </a:p>
        </p:txBody>
      </p:sp>
      <p:sp>
        <p:nvSpPr>
          <p:cNvPr id="6349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C20315ED-D530-4307-9E01-ED07D1B7841F}" type="slidenum">
              <a:rPr lang="en-US" altLang="en-US" smtClean="0"/>
              <a:pPr>
                <a:spcBef>
                  <a:spcPct val="0"/>
                </a:spcBef>
              </a:pPr>
              <a:t>29</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dirty="0" smtClean="0"/>
              <a:t>There is a large body of technical literature involving time transfer and the statistics of time and frequency stability.  The proceedings of the PTTI meeting are an excellent resource, as are those from the Frequency Control Symposium.  Information is available on the web at such places as NIST, and manufacturers data sheets and application notes can be useful.  Reference 1 is a comprehensive source of information about frequency stability analysis.  Reference 2 is a very nice overview of GPS time and frequency transfer methods.  Reference 3 is the classic reference for TDEV; see also D.W. Allan et al, “</a:t>
            </a:r>
            <a:r>
              <a:rPr lang="en-US" altLang="en-US" dirty="0" smtClean="0">
                <a:latin typeface="Times New Roman" pitchFamily="18" charset="0"/>
              </a:rPr>
              <a:t>A Frequency-Domain View of Time-Domain Characterization of Clocks and Time and Frequency Distribution Systems” </a:t>
            </a:r>
            <a:r>
              <a:rPr lang="en-US" altLang="en-US" dirty="0" smtClean="0"/>
              <a:t>from the 1991 FCS.</a:t>
            </a:r>
          </a:p>
        </p:txBody>
      </p:sp>
      <p:sp>
        <p:nvSpPr>
          <p:cNvPr id="64517"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r>
              <a:rPr lang="en-US" altLang="en-US" smtClean="0"/>
              <a:t>This slide shows a generalized one-way time transfer system.  One could think of the primary frequency source as a pendulum clock, with a set of gears representing the clockworks to ring a bell as the transmitter.  The transmission medium would be a sound wave through the air, with a path delay dependent on distance, the speed of sound, temperature and pressure variations, with extraneous background noise, both steady and transient.  The receiving ear would, with a certain latency, set the clock at the other end of the path.  If, over time, the clock corrections were all similar, the pendulum of the remote clock would be adjusted.  That would make the remote time more accurate between time transfers, especially if some were missing.   Multiple time transfer clients could, of course, utilize the sound of the bell.</a:t>
            </a:r>
          </a:p>
          <a:p>
            <a:pPr eaLnBrk="1" hangingPunct="1"/>
            <a:endParaRPr lang="en-US" altLang="en-US" smtClean="0"/>
          </a:p>
          <a:p>
            <a:pPr eaLnBrk="1" hangingPunct="1"/>
            <a:r>
              <a:rPr lang="en-US" altLang="en-US" smtClean="0"/>
              <a:t>The biggest uncertainty in the one-way time transfer process is determining the path delay.  If a two-way scheme were adopted by also ringing a bell at the far end and measuring the round trip time for it to be heard at the source, a good estimate could be made for the one way delay and latency.</a:t>
            </a:r>
          </a:p>
          <a:p>
            <a:pPr eaLnBrk="1" hangingPunct="1"/>
            <a:endParaRPr lang="en-US" altLang="en-US" smtClean="0"/>
          </a:p>
          <a:p>
            <a:pPr eaLnBrk="1" hangingPunct="1"/>
            <a:r>
              <a:rPr lang="en-US" altLang="en-US" smtClean="0"/>
              <a:t>Another scheme would be for the timekeepers at both ends to read their clocks upon hearing a common event (a cannon?), which would not have to occur at any particular time, but still requires knowledge of the differential path delays between each clock and the common event.</a:t>
            </a:r>
          </a:p>
          <a:p>
            <a:pPr eaLnBrk="1" hangingPunct="1"/>
            <a:endParaRPr lang="en-US" altLang="en-US" smtClean="0"/>
          </a:p>
          <a:p>
            <a:pPr eaLnBrk="1" hangingPunct="1"/>
            <a:r>
              <a:rPr lang="en-US" altLang="en-US" smtClean="0"/>
              <a:t>A nice comparison between these one-way, two-way and common view methods is found in: J. Levine, “A Review of Time and Frequency Transfer Methods”, </a:t>
            </a:r>
            <a:r>
              <a:rPr lang="en-US" altLang="en-US" i="1" smtClean="0"/>
              <a:t>Metrologia</a:t>
            </a:r>
            <a:r>
              <a:rPr lang="en-US" altLang="en-US" smtClean="0"/>
              <a:t>, Volume 45, S162-S174, 2008.</a:t>
            </a:r>
          </a:p>
          <a:p>
            <a:pPr eaLnBrk="1" hangingPunct="1"/>
            <a:endParaRPr lang="en-US" altLang="en-US" smtClean="0"/>
          </a:p>
          <a:p>
            <a:pPr eaLnBrk="1" hangingPunct="1"/>
            <a:r>
              <a:rPr lang="en-US" altLang="en-US" smtClean="0"/>
              <a:t>We could, of course, also transfer time by physically transporting the clock from one location to another, but that’s another story altogether.</a:t>
            </a:r>
          </a:p>
        </p:txBody>
      </p:sp>
      <p:sp>
        <p:nvSpPr>
          <p:cNvPr id="38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D4F8B616-9ED3-4E6C-84C1-AAD53742C048}" type="slidenum">
              <a:rPr lang="en-US" altLang="en-US" smtClean="0"/>
              <a:pPr>
                <a:spcBef>
                  <a:spcPct val="0"/>
                </a:spcBef>
              </a:pPr>
              <a:t>3</a:t>
            </a:fld>
            <a:endParaRPr lang="en-US" altLang="en-US" smtClean="0"/>
          </a:p>
        </p:txBody>
      </p:sp>
      <p:sp>
        <p:nvSpPr>
          <p:cNvPr id="38917"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eaLnBrk="1" hangingPunct="1"/>
            <a:r>
              <a:rPr lang="en-US" altLang="en-US" smtClean="0"/>
              <a:t>The accuracy of a time transfer depends on knowing one’s location (distance from the source) as well an assessment of all the factors that add path delay, including signal propagation, cable lengths, electronic phase shifts and software latency.  These factors often require calibration, and can be expressed in an error budget to estimate the overall accuracy.</a:t>
            </a:r>
          </a:p>
          <a:p>
            <a:pPr eaLnBrk="1" hangingPunct="1"/>
            <a:endParaRPr lang="en-US" altLang="en-US" smtClean="0"/>
          </a:p>
          <a:p>
            <a:pPr eaLnBrk="1" hangingPunct="1"/>
            <a:r>
              <a:rPr lang="en-US" altLang="en-US" smtClean="0"/>
              <a:t>Noise and related stochastic factors contribute non-deterministic scatter, jitter and other variability in the time transfer, and are treated in statistical terms that are closely related to those used for analyzing the stability of active frequency sources, often after removing or controlling for such deterministic factors as drift and environmental sensitivity.</a:t>
            </a:r>
          </a:p>
          <a:p>
            <a:pPr eaLnBrk="1" hangingPunct="1"/>
            <a:endParaRPr lang="en-US" altLang="en-US" smtClean="0"/>
          </a:p>
          <a:p>
            <a:pPr eaLnBrk="1" hangingPunct="1"/>
            <a:r>
              <a:rPr lang="en-US" altLang="en-US" smtClean="0"/>
              <a:t>Other longer-term behavior such as drift and wandering may be a combination of stochastic and deterministic factors, and can be difficult to distinguish between.</a:t>
            </a:r>
          </a:p>
          <a:p>
            <a:pPr eaLnBrk="1" hangingPunct="1"/>
            <a:endParaRPr lang="en-US" altLang="en-US" smtClean="0"/>
          </a:p>
          <a:p>
            <a:pPr eaLnBrk="1" hangingPunct="1"/>
            <a:r>
              <a:rPr lang="en-US" altLang="en-US" smtClean="0"/>
              <a:t>In addition, jumps, lurches, glitches and the like can cause additional variation and/or outliers that must be removed before a meaningful analysis can proceed.  All such problems should be investigated in an effort to identify, understand and eliminate their root cause, especially since automatic suppression of such effects is difficult.</a:t>
            </a:r>
          </a:p>
          <a:p>
            <a:pPr eaLnBrk="1" hangingPunct="1"/>
            <a:endParaRPr lang="en-US" altLang="en-US" smtClean="0"/>
          </a:p>
          <a:p>
            <a:pPr eaLnBrk="1" hangingPunct="1"/>
            <a:r>
              <a:rPr lang="en-US" altLang="en-US" smtClean="0"/>
              <a:t>Timekeeping is hard, especially since it must be continuous without either interruption or end, and reliability is of the essence.  Effective means for time transfer can remove much of the burden for individual users of precise time by allowing remote startup and recovery, and by reducing the need for primary clock management.  Nevertheless, where critical timing, timestamping or synchronization is required, every effort must be made to assure failsafe reliability, including holdover means to mitigate disruptions in the time transfer process.  Means may also be required to monitor time transfer performance.</a:t>
            </a:r>
          </a:p>
          <a:p>
            <a:pPr eaLnBrk="1" hangingPunct="1"/>
            <a:endParaRPr lang="en-US" altLang="en-US" smtClean="0"/>
          </a:p>
          <a:p>
            <a:pPr eaLnBrk="1" hangingPunct="1"/>
            <a:r>
              <a:rPr lang="en-US" altLang="en-US" smtClean="0"/>
              <a:t>So the statistical analysis of normal time transfer variability is perhaps the easiest part of evaluating a time transfer system.</a:t>
            </a:r>
          </a:p>
          <a:p>
            <a:pPr eaLnBrk="1" hangingPunct="1"/>
            <a:endParaRPr lang="en-US" altLang="en-US" smtClean="0"/>
          </a:p>
          <a:p>
            <a:pPr eaLnBrk="1" hangingPunct="1"/>
            <a:endParaRPr lang="en-US" altLang="en-US" smtClean="0"/>
          </a:p>
        </p:txBody>
      </p:sp>
      <p:sp>
        <p:nvSpPr>
          <p:cNvPr id="39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2392273C-F7BC-4041-B2F3-0CCAA96CB3EA}" type="slidenum">
              <a:rPr lang="en-US" altLang="en-US" smtClean="0"/>
              <a:pPr>
                <a:spcBef>
                  <a:spcPct val="0"/>
                </a:spcBef>
              </a:pPr>
              <a:t>4</a:t>
            </a:fld>
            <a:endParaRPr lang="en-US" altLang="en-US" smtClean="0"/>
          </a:p>
        </p:txBody>
      </p:sp>
      <p:sp>
        <p:nvSpPr>
          <p:cNvPr id="39941"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r>
              <a:rPr lang="en-US" altLang="en-US" smtClean="0"/>
              <a:t>x(t) and y(t) are the quantities most often used for frequency stability analysis.  x(t) is the time deviation in units of seconds, but is commonly called “phase” to distinguish it from real time.  y(t) is the dimensionless fractional frequency deviation, expressed as a value like 1e-11, 1x10</a:t>
            </a:r>
            <a:r>
              <a:rPr lang="en-US" altLang="en-US" baseline="30000" smtClean="0"/>
              <a:t>-11</a:t>
            </a:r>
            <a:r>
              <a:rPr lang="en-US" altLang="en-US" smtClean="0"/>
              <a:t>,  1pp10^11 or 1pp10</a:t>
            </a:r>
            <a:r>
              <a:rPr lang="en-US" altLang="en-US" baseline="30000" smtClean="0"/>
              <a:t>11</a:t>
            </a:r>
            <a:r>
              <a:rPr lang="en-US" altLang="en-US" smtClean="0"/>
              <a:t>, where pp is “parts per”.  Note the positive exponent for the pp case, and that fractional frequency does not have any units like Hz.  Note also that </a:t>
            </a:r>
            <a:r>
              <a:rPr lang="en-US" altLang="en-US" smtClean="0">
                <a:sym typeface="Symbol" pitchFamily="18" charset="2"/>
              </a:rPr>
              <a:t>f/f = t/t so that a fractional frequency offset of 1x10</a:t>
            </a:r>
            <a:r>
              <a:rPr lang="en-US" altLang="en-US" baseline="30000" smtClean="0">
                <a:sym typeface="Symbol" pitchFamily="18" charset="2"/>
              </a:rPr>
              <a:t>-11</a:t>
            </a:r>
            <a:r>
              <a:rPr lang="en-US" altLang="en-US" smtClean="0">
                <a:sym typeface="Symbol" pitchFamily="18" charset="2"/>
              </a:rPr>
              <a:t> corresponds to a phase change of 1x10</a:t>
            </a:r>
            <a:r>
              <a:rPr lang="en-US" altLang="en-US" baseline="30000" smtClean="0">
                <a:sym typeface="Symbol" pitchFamily="18" charset="2"/>
              </a:rPr>
              <a:t>-11</a:t>
            </a:r>
            <a:r>
              <a:rPr lang="en-US" altLang="en-US" smtClean="0">
                <a:sym typeface="Symbol" pitchFamily="18" charset="2"/>
              </a:rPr>
              <a:t> s/s = 10 ps/s.  The fundamental relationship is that frequency is the rate of change of phase.  A time transfer system can therefore be used to transfer frequency information by observing how fast the phase (or time) changes between the local and remote clocks.  A phase value can be measured instantaneously while a frequency value must be measured over some finite observation time.  The time between phase measurements or that of a frequency measurement is called  (tau), and both x(t) and y(t) are functions of .</a:t>
            </a:r>
            <a:endParaRPr lang="en-US" altLang="en-US" smtClean="0"/>
          </a:p>
        </p:txBody>
      </p:sp>
      <p:sp>
        <p:nvSpPr>
          <p:cNvPr id="409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D189C2F7-9855-4526-B4E2-712B38C0DC4C}" type="slidenum">
              <a:rPr lang="en-US" altLang="en-US" smtClean="0"/>
              <a:pPr>
                <a:spcBef>
                  <a:spcPct val="0"/>
                </a:spcBef>
              </a:pPr>
              <a:t>5</a:t>
            </a:fld>
            <a:endParaRPr lang="en-US" altLang="en-US" smtClean="0"/>
          </a:p>
        </p:txBody>
      </p:sp>
      <p:sp>
        <p:nvSpPr>
          <p:cNvPr id="40965"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r>
              <a:rPr lang="en-US" altLang="en-US" smtClean="0"/>
              <a:t>These noise types can apply to both phase and frequency data.  Integration, the process of converting frequency to phase, is the 1/s Laplace operator, equivalent to 1/f, so it changes the power law exponent </a:t>
            </a:r>
            <a:r>
              <a:rPr lang="en-US" altLang="en-US" smtClean="0">
                <a:sym typeface="Symbol" pitchFamily="18" charset="2"/>
              </a:rPr>
              <a:t> by -2.  Therefore we have a hierarchy of noise types from white PM (=2), flicker PM (=1), white FM (=0), flicker FM (=-1), random walk FM (=-2).</a:t>
            </a:r>
          </a:p>
          <a:p>
            <a:pPr eaLnBrk="1" hangingPunct="1"/>
            <a:endParaRPr lang="en-US" altLang="en-US" smtClean="0">
              <a:sym typeface="Symbol" pitchFamily="18" charset="2"/>
            </a:endParaRPr>
          </a:p>
          <a:p>
            <a:pPr eaLnBrk="1" hangingPunct="1"/>
            <a:r>
              <a:rPr lang="en-US" altLang="en-US" smtClean="0">
                <a:sym typeface="Symbol" pitchFamily="18" charset="2"/>
              </a:rPr>
              <a:t>Most time transfer systems have white and flicker PM as their dominant noise type because the quantity of interest is phase (time) and the transmission path generally has white or flicker additive noise.  The dominant noise type for passive atomic frequency standards (e.g., Rb oscillators) is white FM noise.  Crystal oscillators display a wide range of phase noise types from the more divergent f</a:t>
            </a:r>
            <a:r>
              <a:rPr lang="en-US" altLang="en-US" baseline="30000" smtClean="0">
                <a:sym typeface="Symbol" pitchFamily="18" charset="2"/>
              </a:rPr>
              <a:t>-3</a:t>
            </a:r>
            <a:r>
              <a:rPr lang="en-US" altLang="en-US" smtClean="0">
                <a:sym typeface="Symbol" pitchFamily="18" charset="2"/>
              </a:rPr>
              <a:t> near the carrier to f</a:t>
            </a:r>
            <a:r>
              <a:rPr lang="en-US" altLang="en-US" baseline="30000" smtClean="0">
                <a:sym typeface="Symbol" pitchFamily="18" charset="2"/>
              </a:rPr>
              <a:t>0</a:t>
            </a:r>
            <a:r>
              <a:rPr lang="en-US" altLang="en-US" smtClean="0">
                <a:sym typeface="Symbol" pitchFamily="18" charset="2"/>
              </a:rPr>
              <a:t>  at high sideband frequencies.  A overall time transfer system comprising a disciplined RFS or OCVCXO may have several of these noise types at various averaging times.</a:t>
            </a:r>
            <a:endParaRPr lang="en-US" altLang="en-US" smtClean="0"/>
          </a:p>
        </p:txBody>
      </p:sp>
      <p:sp>
        <p:nvSpPr>
          <p:cNvPr id="419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9F2CA123-63F5-4133-8829-DD0225E8CDE9}" type="slidenum">
              <a:rPr lang="en-US" altLang="en-US" smtClean="0"/>
              <a:pPr>
                <a:spcBef>
                  <a:spcPct val="0"/>
                </a:spcBef>
              </a:pPr>
              <a:t>6</a:t>
            </a:fld>
            <a:endParaRPr lang="en-US" altLang="en-US" smtClean="0"/>
          </a:p>
        </p:txBody>
      </p:sp>
      <p:sp>
        <p:nvSpPr>
          <p:cNvPr id="41989"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r>
              <a:rPr lang="en-US" altLang="en-US" smtClean="0"/>
              <a:t>These plots can apply to either phase or frequency data.  White noise is uncorrelated – each sample is independent of its adjacent neighbors,  and its autocorrelation is zero at all lags &gt;0.  Flicker, random walk and flicker walk noise have increasing degrees of autocorrelation.  White and flicker noise appears just about everywhere in every sort of device and thing.  Random walk noise is also common in physical processes – it is the path of a succession of random steps that gradually diverges from its starting point.  The more divergent flicker walk and flicker run processes may be integrated versions of flicker and random walk noise, and they can be hard to distinguish from environmental sensitivity.</a:t>
            </a:r>
          </a:p>
          <a:p>
            <a:pPr eaLnBrk="1" hangingPunct="1"/>
            <a:endParaRPr lang="en-US" altLang="en-US" smtClean="0"/>
          </a:p>
          <a:p>
            <a:pPr eaLnBrk="1" hangingPunct="1"/>
            <a:r>
              <a:rPr lang="en-US" altLang="en-US" smtClean="0"/>
              <a:t>For the purposes of time and frequency stability analysis, we generally exclude deterministic effects like temperature sensitivity and aging, preferring to either avoid or  remove those effects before analyzing the noise.</a:t>
            </a:r>
          </a:p>
        </p:txBody>
      </p:sp>
      <p:sp>
        <p:nvSpPr>
          <p:cNvPr id="430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E4B40977-F61A-4D66-845C-BF3E79E05BCD}" type="slidenum">
              <a:rPr lang="en-US" altLang="en-US" smtClean="0"/>
              <a:pPr>
                <a:spcBef>
                  <a:spcPct val="0"/>
                </a:spcBef>
              </a:pPr>
              <a:t>7</a:t>
            </a:fld>
            <a:endParaRPr lang="en-US" altLang="en-US" smtClean="0"/>
          </a:p>
        </p:txBody>
      </p:sp>
      <p:sp>
        <p:nvSpPr>
          <p:cNvPr id="43013"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smtClean="0"/>
              <a:t>Here are some more pictures of power law noise.  Notice that the </a:t>
            </a:r>
            <a:r>
              <a:rPr lang="en-US" altLang="en-US" smtClean="0">
                <a:sym typeface="Symbol" pitchFamily="18" charset="2"/>
              </a:rPr>
              <a:t>exponent does not have to be an integer, and =1.5 represents an intermediate case between flicker and random walk noise.  These noise types are sometimes identified by their spectral “colors”, with white signifying flat amplitude versus Fourier frequency (as in the case of so-called white light), pink denoting 1/f or flicker noise (-3 dB/octave), and red denoting 1/f</a:t>
            </a:r>
            <a:r>
              <a:rPr lang="en-US" altLang="en-US" baseline="30000" smtClean="0">
                <a:sym typeface="Symbol" pitchFamily="18" charset="2"/>
              </a:rPr>
              <a:t>2</a:t>
            </a:r>
            <a:r>
              <a:rPr lang="en-US" altLang="en-US" smtClean="0">
                <a:sym typeface="Symbol" pitchFamily="18" charset="2"/>
              </a:rPr>
              <a:t> or random walk noise (-6 dB/octave).  Note however that the f</a:t>
            </a:r>
            <a:r>
              <a:rPr lang="en-US" altLang="en-US" baseline="30000" smtClean="0">
                <a:sym typeface="Symbol" pitchFamily="18" charset="2"/>
              </a:rPr>
              <a:t></a:t>
            </a:r>
            <a:r>
              <a:rPr lang="en-US" altLang="en-US" smtClean="0">
                <a:sym typeface="Symbol" pitchFamily="18" charset="2"/>
              </a:rPr>
              <a:t> is sometimes used with the opposite sign, and that the colors may be defined differently (e.g., brown=Brownian=1/f</a:t>
            </a:r>
            <a:r>
              <a:rPr lang="en-US" altLang="en-US" baseline="30000" smtClean="0">
                <a:sym typeface="Symbol" pitchFamily="18" charset="2"/>
              </a:rPr>
              <a:t>2</a:t>
            </a:r>
            <a:r>
              <a:rPr lang="en-US" altLang="en-US" smtClean="0">
                <a:sym typeface="Symbol" pitchFamily="18" charset="2"/>
              </a:rPr>
              <a:t> and black=1/f</a:t>
            </a:r>
            <a:r>
              <a:rPr lang="en-US" altLang="en-US" baseline="30000" smtClean="0">
                <a:sym typeface="Symbol" pitchFamily="18" charset="2"/>
              </a:rPr>
              <a:t>&gt;2</a:t>
            </a:r>
            <a:r>
              <a:rPr lang="en-US" altLang="en-US" smtClean="0">
                <a:sym typeface="Symbol" pitchFamily="18" charset="2"/>
              </a:rPr>
              <a:t>).</a:t>
            </a:r>
            <a:endParaRPr lang="en-US" altLang="en-US" smtClean="0"/>
          </a:p>
        </p:txBody>
      </p:sp>
      <p:sp>
        <p:nvSpPr>
          <p:cNvPr id="44036" name="Date Placeholder 3"/>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
        <p:nvSpPr>
          <p:cNvPr id="44037" name="Slide Number Placeholder 4"/>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2513B74C-C1ED-466E-BFB9-4E63929C6290}" type="slidenum">
              <a:rPr lang="en-US" altLang="en-US" smtClean="0"/>
              <a:pPr>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eaLnBrk="1" hangingPunct="1"/>
            <a:r>
              <a:rPr lang="en-US" altLang="en-US" smtClean="0"/>
              <a:t>Here we list the major statistics used to analyze the noise associated with a time transfer process.  The standard deviation doesn’t converge for common clock noises.  The Allan deviation does, but emphasizes frequency stability.  The modified Allan deviation has the advantage of distinguishing between white and flicker phase noise that is common in time transfer paths.  The time deviation has that advantage and also emphasizes phase and time stability, so it is particularly suited for characterizing time transfer systems.  Use of the rms time error is best limited to cases of white PM noise.</a:t>
            </a:r>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fld id="{1347D0C3-9062-4D3B-8844-022EAF32C347}" type="slidenum">
              <a:rPr lang="en-US" altLang="en-US" smtClean="0"/>
              <a:pPr>
                <a:spcBef>
                  <a:spcPct val="0"/>
                </a:spcBef>
              </a:pPr>
              <a:t>9</a:t>
            </a:fld>
            <a:endParaRPr lang="en-US" altLang="en-US" smtClean="0"/>
          </a:p>
        </p:txBody>
      </p:sp>
      <p:sp>
        <p:nvSpPr>
          <p:cNvPr id="45061" name="Date Placeholder 1"/>
          <p:cNvSpPr>
            <a:spLocks noGrp="1"/>
          </p:cNvSpPr>
          <p:nvPr>
            <p:ph type="dt" sz="quarter" idx="1"/>
          </p:nvPr>
        </p:nvSpPr>
        <p:spPr>
          <a:noFill/>
        </p:spPr>
        <p:txBody>
          <a:bodyPr/>
          <a:lstStyle>
            <a:lvl1pPr eaLnBrk="0" hangingPunct="0">
              <a:spcBef>
                <a:spcPct val="30000"/>
              </a:spcBef>
              <a:defRPr sz="1200">
                <a:solidFill>
                  <a:schemeClr val="tx1"/>
                </a:solidFill>
                <a:latin typeface="Times"/>
              </a:defRPr>
            </a:lvl1pPr>
            <a:lvl2pPr marL="742950" indent="-285750" eaLnBrk="0" hangingPunct="0">
              <a:spcBef>
                <a:spcPct val="30000"/>
              </a:spcBef>
              <a:defRPr sz="1200">
                <a:solidFill>
                  <a:schemeClr val="tx1"/>
                </a:solidFill>
                <a:latin typeface="Times"/>
              </a:defRPr>
            </a:lvl2pPr>
            <a:lvl3pPr marL="1143000" indent="-228600" eaLnBrk="0" hangingPunct="0">
              <a:spcBef>
                <a:spcPct val="30000"/>
              </a:spcBef>
              <a:defRPr sz="1200">
                <a:solidFill>
                  <a:schemeClr val="tx1"/>
                </a:solidFill>
                <a:latin typeface="Times"/>
              </a:defRPr>
            </a:lvl3pPr>
            <a:lvl4pPr marL="1600200" indent="-228600" eaLnBrk="0" hangingPunct="0">
              <a:spcBef>
                <a:spcPct val="30000"/>
              </a:spcBef>
              <a:defRPr sz="1200">
                <a:solidFill>
                  <a:schemeClr val="tx1"/>
                </a:solidFill>
                <a:latin typeface="Times"/>
              </a:defRPr>
            </a:lvl4pPr>
            <a:lvl5pPr marL="2057400" indent="-228600"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oleObject" Target="../embeddings/oleObject3.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4.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oleObject" Target="../embeddings/oleObject6.bin"/><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2.wmf"/><Relationship Id="rId5" Type="http://schemas.openxmlformats.org/officeDocument/2006/relationships/oleObject" Target="../embeddings/oleObject8.bin"/><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2.wmf"/><Relationship Id="rId5" Type="http://schemas.openxmlformats.org/officeDocument/2006/relationships/oleObject" Target="../embeddings/oleObject10.bin"/><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2.wmf"/><Relationship Id="rId5" Type="http://schemas.openxmlformats.org/officeDocument/2006/relationships/oleObject" Target="../embeddings/oleObject12.bin"/><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93"/>
          <p:cNvGraphicFramePr>
            <a:graphicFrameLocks noChangeAspect="1"/>
          </p:cNvGraphicFramePr>
          <p:nvPr userDrawn="1"/>
        </p:nvGraphicFramePr>
        <p:xfrm>
          <a:off x="163513" y="107950"/>
          <a:ext cx="8709025" cy="2312988"/>
        </p:xfrm>
        <a:graphic>
          <a:graphicData uri="http://schemas.openxmlformats.org/presentationml/2006/ole">
            <mc:AlternateContent xmlns:mc="http://schemas.openxmlformats.org/markup-compatibility/2006">
              <mc:Choice xmlns:v="urn:schemas-microsoft-com:vml" Requires="v">
                <p:oleObj spid="_x0000_s78902" name="Bitmap Image" r:id="rId3" imgW="4769524" imgH="640135" progId="Paint.Picture">
                  <p:embed/>
                </p:oleObj>
              </mc:Choice>
              <mc:Fallback>
                <p:oleObj name="Bitmap Image" r:id="rId3" imgW="4769524" imgH="64013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107950"/>
                        <a:ext cx="8709025"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96"/>
          <p:cNvGraphicFramePr>
            <a:graphicFrameLocks noChangeAspect="1"/>
          </p:cNvGraphicFramePr>
          <p:nvPr userDrawn="1"/>
        </p:nvGraphicFramePr>
        <p:xfrm>
          <a:off x="5457825" y="5118100"/>
          <a:ext cx="3168650" cy="1368425"/>
        </p:xfrm>
        <a:graphic>
          <a:graphicData uri="http://schemas.openxmlformats.org/presentationml/2006/ole">
            <mc:AlternateContent xmlns:mc="http://schemas.openxmlformats.org/markup-compatibility/2006">
              <mc:Choice xmlns:v="urn:schemas-microsoft-com:vml" Requires="v">
                <p:oleObj spid="_x0000_s78903" name="RFFlow" r:id="rId5" imgW="3168000" imgH="1368000" progId="RFFlow4">
                  <p:embed/>
                </p:oleObj>
              </mc:Choice>
              <mc:Fallback>
                <p:oleObj name="RFFlow" r:id="rId5" imgW="3168000" imgH="1368000" progId="RFFlow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7825" y="5118100"/>
                        <a:ext cx="316865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3079" descr="http://prc68.com/I/Images/ptti.GIF"/>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76588" y="5316538"/>
            <a:ext cx="12033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83" descr="https://www.ion.org/governance/images/ION.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31813" y="5332413"/>
            <a:ext cx="1173162"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74625" y="3984625"/>
            <a:ext cx="8791575" cy="723900"/>
          </a:xfrm>
        </p:spPr>
        <p:txBody>
          <a:bodyPr/>
          <a:lstStyle>
            <a:lvl1pPr>
              <a:defRPr sz="3600">
                <a:solidFill>
                  <a:schemeClr val="tx1"/>
                </a:solidFill>
              </a:defRPr>
            </a:lvl1pPr>
          </a:lstStyle>
          <a:p>
            <a:pPr lvl="0"/>
            <a:r>
              <a:rPr lang="en-US" altLang="en-US" noProof="0" smtClean="0"/>
              <a:t>Click to edit Master title style</a:t>
            </a:r>
          </a:p>
        </p:txBody>
      </p:sp>
      <p:sp>
        <p:nvSpPr>
          <p:cNvPr id="8195" name="Rectangle 3"/>
          <p:cNvSpPr>
            <a:spLocks noGrp="1" noChangeArrowheads="1"/>
          </p:cNvSpPr>
          <p:nvPr>
            <p:ph type="subTitle" idx="1"/>
          </p:nvPr>
        </p:nvSpPr>
        <p:spPr>
          <a:xfrm>
            <a:off x="174625" y="4781550"/>
            <a:ext cx="6613525" cy="471488"/>
          </a:xfrm>
        </p:spPr>
        <p:txBody>
          <a:bodyPr anchor="ctr"/>
          <a:lstStyle>
            <a:lvl1pPr marL="0" indent="0">
              <a:buFont typeface="Wingdings 3" pitchFamily="18" charset="2"/>
              <a:buNone/>
              <a:defRPr sz="2400"/>
            </a:lvl1pPr>
          </a:lstStyle>
          <a:p>
            <a:pPr lvl="0"/>
            <a:r>
              <a:rPr lang="en-US" altLang="en-US" noProof="0" smtClean="0"/>
              <a:t>Click to edit Master subtitle style</a:t>
            </a:r>
          </a:p>
        </p:txBody>
      </p:sp>
    </p:spTree>
    <p:extLst>
      <p:ext uri="{BB962C8B-B14F-4D97-AF65-F5344CB8AC3E}">
        <p14:creationId xmlns:p14="http://schemas.microsoft.com/office/powerpoint/2010/main" val="68714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June 4,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Passive Atomic Frequency Standards</a:t>
            </a:r>
          </a:p>
        </p:txBody>
      </p:sp>
      <p:sp>
        <p:nvSpPr>
          <p:cNvPr id="6" name="Rectangle 6"/>
          <p:cNvSpPr>
            <a:spLocks noGrp="1" noChangeArrowheads="1"/>
          </p:cNvSpPr>
          <p:nvPr>
            <p:ph type="sldNum" sz="quarter" idx="12"/>
          </p:nvPr>
        </p:nvSpPr>
        <p:spPr>
          <a:ln/>
        </p:spPr>
        <p:txBody>
          <a:bodyPr/>
          <a:lstStyle>
            <a:lvl1pPr>
              <a:defRPr/>
            </a:lvl1pPr>
          </a:lstStyle>
          <a:p>
            <a:pPr>
              <a:defRPr/>
            </a:pPr>
            <a:fld id="{763C28C1-E049-44DF-89C8-0258C7A83E49}" type="slidenum">
              <a:rPr lang="en-US" altLang="en-US"/>
              <a:pPr>
                <a:defRPr/>
              </a:pPr>
              <a:t>‹#›</a:t>
            </a:fld>
            <a:endParaRPr lang="en-US" altLang="en-US"/>
          </a:p>
        </p:txBody>
      </p:sp>
    </p:spTree>
    <p:extLst>
      <p:ext uri="{BB962C8B-B14F-4D97-AF65-F5344CB8AC3E}">
        <p14:creationId xmlns:p14="http://schemas.microsoft.com/office/powerpoint/2010/main" val="243601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0"/>
            <a:ext cx="2190750" cy="6259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 y="0"/>
            <a:ext cx="6421438" cy="6259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June 4,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Passive Atomic Frequency Standards</a:t>
            </a:r>
          </a:p>
        </p:txBody>
      </p:sp>
      <p:sp>
        <p:nvSpPr>
          <p:cNvPr id="6" name="Rectangle 6"/>
          <p:cNvSpPr>
            <a:spLocks noGrp="1" noChangeArrowheads="1"/>
          </p:cNvSpPr>
          <p:nvPr>
            <p:ph type="sldNum" sz="quarter" idx="12"/>
          </p:nvPr>
        </p:nvSpPr>
        <p:spPr>
          <a:ln/>
        </p:spPr>
        <p:txBody>
          <a:bodyPr/>
          <a:lstStyle>
            <a:lvl1pPr>
              <a:defRPr/>
            </a:lvl1pPr>
          </a:lstStyle>
          <a:p>
            <a:pPr>
              <a:defRPr/>
            </a:pPr>
            <a:fld id="{3378644B-BA79-4E2D-AFFD-164D694E4604}" type="slidenum">
              <a:rPr lang="en-US" altLang="en-US"/>
              <a:pPr>
                <a:defRPr/>
              </a:pPr>
              <a:t>‹#›</a:t>
            </a:fld>
            <a:endParaRPr lang="en-US" altLang="en-US"/>
          </a:p>
        </p:txBody>
      </p:sp>
    </p:spTree>
    <p:extLst>
      <p:ext uri="{BB962C8B-B14F-4D97-AF65-F5344CB8AC3E}">
        <p14:creationId xmlns:p14="http://schemas.microsoft.com/office/powerpoint/2010/main" val="162258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4150" y="0"/>
            <a:ext cx="8666163" cy="9207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09550" y="1106488"/>
            <a:ext cx="4292600" cy="250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4550" y="1106488"/>
            <a:ext cx="4294188" cy="250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09550" y="3759200"/>
            <a:ext cx="4292600" cy="2500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4550" y="3759200"/>
            <a:ext cx="4294188" cy="2500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June 4, 2006</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Passive Atomic Frequency Standards</a:t>
            </a:r>
          </a:p>
        </p:txBody>
      </p:sp>
      <p:sp>
        <p:nvSpPr>
          <p:cNvPr id="9" name="Rectangle 6"/>
          <p:cNvSpPr>
            <a:spLocks noGrp="1" noChangeArrowheads="1"/>
          </p:cNvSpPr>
          <p:nvPr>
            <p:ph type="sldNum" sz="quarter" idx="12"/>
          </p:nvPr>
        </p:nvSpPr>
        <p:spPr>
          <a:ln/>
        </p:spPr>
        <p:txBody>
          <a:bodyPr/>
          <a:lstStyle>
            <a:lvl1pPr>
              <a:defRPr/>
            </a:lvl1pPr>
          </a:lstStyle>
          <a:p>
            <a:pPr>
              <a:defRPr/>
            </a:pPr>
            <a:fld id="{3293C47A-235C-4EB5-9C69-BC268DAA567B}" type="slidenum">
              <a:rPr lang="en-US" altLang="en-US"/>
              <a:pPr>
                <a:defRPr/>
              </a:pPr>
              <a:t>‹#›</a:t>
            </a:fld>
            <a:endParaRPr lang="en-US" altLang="en-US"/>
          </a:p>
        </p:txBody>
      </p:sp>
    </p:spTree>
    <p:extLst>
      <p:ext uri="{BB962C8B-B14F-4D97-AF65-F5344CB8AC3E}">
        <p14:creationId xmlns:p14="http://schemas.microsoft.com/office/powerpoint/2010/main" val="81214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01"/>
          <p:cNvGraphicFramePr>
            <a:graphicFrameLocks noChangeAspect="1"/>
          </p:cNvGraphicFramePr>
          <p:nvPr userDrawn="1"/>
        </p:nvGraphicFramePr>
        <p:xfrm>
          <a:off x="163513" y="107950"/>
          <a:ext cx="6472237" cy="793750"/>
        </p:xfrm>
        <a:graphic>
          <a:graphicData uri="http://schemas.openxmlformats.org/presentationml/2006/ole">
            <mc:AlternateContent xmlns:mc="http://schemas.openxmlformats.org/markup-compatibility/2006">
              <mc:Choice xmlns:v="urn:schemas-microsoft-com:vml" Requires="v">
                <p:oleObj spid="_x0000_s79926" name="Bitmap Image" r:id="rId3" imgW="4769524" imgH="640135" progId="Paint.Picture">
                  <p:embed/>
                </p:oleObj>
              </mc:Choice>
              <mc:Fallback>
                <p:oleObj name="Bitmap Image" r:id="rId3" imgW="4769524" imgH="64013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107950"/>
                        <a:ext cx="647223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04"/>
          <p:cNvGraphicFramePr>
            <a:graphicFrameLocks noChangeAspect="1"/>
          </p:cNvGraphicFramePr>
          <p:nvPr userDrawn="1"/>
        </p:nvGraphicFramePr>
        <p:xfrm>
          <a:off x="6754813" y="212725"/>
          <a:ext cx="2205037" cy="738188"/>
        </p:xfrm>
        <a:graphic>
          <a:graphicData uri="http://schemas.openxmlformats.org/presentationml/2006/ole">
            <mc:AlternateContent xmlns:mc="http://schemas.openxmlformats.org/markup-compatibility/2006">
              <mc:Choice xmlns:v="urn:schemas-microsoft-com:vml" Requires="v">
                <p:oleObj spid="_x0000_s79927" name="RFFlow" r:id="rId5" imgW="4752000" imgH="1368000" progId="RFFlow4">
                  <p:embed/>
                </p:oleObj>
              </mc:Choice>
              <mc:Fallback>
                <p:oleObj name="RFFlow" r:id="rId5" imgW="4752000" imgH="1368000" progId="RFFlow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924"/>
                      <a:stretch>
                        <a:fillRect/>
                      </a:stretch>
                    </p:blipFill>
                    <p:spPr bwMode="auto">
                      <a:xfrm>
                        <a:off x="6754813" y="212725"/>
                        <a:ext cx="220503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r>
              <a:rPr lang="en-US" altLang="en-US"/>
              <a:t>January 25, 2016</a:t>
            </a:r>
          </a:p>
        </p:txBody>
      </p:sp>
      <p:sp>
        <p:nvSpPr>
          <p:cNvPr id="7" name="Footer Placeholder 4"/>
          <p:cNvSpPr>
            <a:spLocks noGrp="1"/>
          </p:cNvSpPr>
          <p:nvPr>
            <p:ph type="ftr" sz="quarter" idx="11"/>
          </p:nvPr>
        </p:nvSpPr>
        <p:spPr/>
        <p:txBody>
          <a:bodyPr/>
          <a:lstStyle>
            <a:lvl1pPr>
              <a:defRPr/>
            </a:lvl1pPr>
          </a:lstStyle>
          <a:p>
            <a:pPr>
              <a:defRPr/>
            </a:pPr>
            <a:r>
              <a:rPr lang="en-US" altLang="en-US"/>
              <a:t>The Statistics of Time Transfer</a:t>
            </a:r>
          </a:p>
        </p:txBody>
      </p:sp>
      <p:sp>
        <p:nvSpPr>
          <p:cNvPr id="8" name="Slide Number Placeholder 5"/>
          <p:cNvSpPr>
            <a:spLocks noGrp="1"/>
          </p:cNvSpPr>
          <p:nvPr>
            <p:ph type="sldNum" sz="quarter" idx="12"/>
          </p:nvPr>
        </p:nvSpPr>
        <p:spPr/>
        <p:txBody>
          <a:bodyPr/>
          <a:lstStyle>
            <a:lvl1pPr>
              <a:defRPr/>
            </a:lvl1pPr>
          </a:lstStyle>
          <a:p>
            <a:pPr>
              <a:defRPr/>
            </a:pPr>
            <a:fld id="{209C79DF-2328-454B-A5A0-7C965BC72BE8}" type="slidenum">
              <a:rPr lang="en-US" altLang="en-US"/>
              <a:pPr>
                <a:defRPr/>
              </a:pPr>
              <a:t>‹#›</a:t>
            </a:fld>
            <a:endParaRPr lang="en-US" altLang="en-US"/>
          </a:p>
        </p:txBody>
      </p:sp>
    </p:spTree>
    <p:extLst>
      <p:ext uri="{BB962C8B-B14F-4D97-AF65-F5344CB8AC3E}">
        <p14:creationId xmlns:p14="http://schemas.microsoft.com/office/powerpoint/2010/main" val="8127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01"/>
          <p:cNvGraphicFramePr>
            <a:graphicFrameLocks noChangeAspect="1"/>
          </p:cNvGraphicFramePr>
          <p:nvPr userDrawn="1"/>
        </p:nvGraphicFramePr>
        <p:xfrm>
          <a:off x="163513" y="107950"/>
          <a:ext cx="6472237" cy="793750"/>
        </p:xfrm>
        <a:graphic>
          <a:graphicData uri="http://schemas.openxmlformats.org/presentationml/2006/ole">
            <mc:AlternateContent xmlns:mc="http://schemas.openxmlformats.org/markup-compatibility/2006">
              <mc:Choice xmlns:v="urn:schemas-microsoft-com:vml" Requires="v">
                <p:oleObj spid="_x0000_s80950" name="Bitmap Image" r:id="rId3" imgW="4769524" imgH="640135" progId="Paint.Picture">
                  <p:embed/>
                </p:oleObj>
              </mc:Choice>
              <mc:Fallback>
                <p:oleObj name="Bitmap Image" r:id="rId3" imgW="4769524" imgH="64013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107950"/>
                        <a:ext cx="647223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04"/>
          <p:cNvGraphicFramePr>
            <a:graphicFrameLocks noChangeAspect="1"/>
          </p:cNvGraphicFramePr>
          <p:nvPr userDrawn="1"/>
        </p:nvGraphicFramePr>
        <p:xfrm>
          <a:off x="6754813" y="212725"/>
          <a:ext cx="2205037" cy="738188"/>
        </p:xfrm>
        <a:graphic>
          <a:graphicData uri="http://schemas.openxmlformats.org/presentationml/2006/ole">
            <mc:AlternateContent xmlns:mc="http://schemas.openxmlformats.org/markup-compatibility/2006">
              <mc:Choice xmlns:v="urn:schemas-microsoft-com:vml" Requires="v">
                <p:oleObj spid="_x0000_s80951" name="RFFlow" r:id="rId5" imgW="4752000" imgH="1368000" progId="RFFlow4">
                  <p:embed/>
                </p:oleObj>
              </mc:Choice>
              <mc:Fallback>
                <p:oleObj name="RFFlow" r:id="rId5" imgW="4752000" imgH="1368000" progId="RFFlow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924"/>
                      <a:stretch>
                        <a:fillRect/>
                      </a:stretch>
                    </p:blipFill>
                    <p:spPr bwMode="auto">
                      <a:xfrm>
                        <a:off x="6754813" y="212725"/>
                        <a:ext cx="220503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altLang="en-US"/>
              <a:t>January 25, 2016</a:t>
            </a:r>
          </a:p>
        </p:txBody>
      </p:sp>
      <p:sp>
        <p:nvSpPr>
          <p:cNvPr id="7" name="Footer Placeholder 4"/>
          <p:cNvSpPr>
            <a:spLocks noGrp="1"/>
          </p:cNvSpPr>
          <p:nvPr>
            <p:ph type="ftr" sz="quarter" idx="11"/>
          </p:nvPr>
        </p:nvSpPr>
        <p:spPr/>
        <p:txBody>
          <a:bodyPr/>
          <a:lstStyle>
            <a:lvl1pPr>
              <a:defRPr/>
            </a:lvl1pPr>
          </a:lstStyle>
          <a:p>
            <a:pPr>
              <a:defRPr/>
            </a:pPr>
            <a:r>
              <a:rPr lang="en-US" altLang="en-US"/>
              <a:t>The Statistics of Time Transfer</a:t>
            </a:r>
          </a:p>
        </p:txBody>
      </p:sp>
      <p:sp>
        <p:nvSpPr>
          <p:cNvPr id="8" name="Slide Number Placeholder 5"/>
          <p:cNvSpPr>
            <a:spLocks noGrp="1"/>
          </p:cNvSpPr>
          <p:nvPr>
            <p:ph type="sldNum" sz="quarter" idx="12"/>
          </p:nvPr>
        </p:nvSpPr>
        <p:spPr/>
        <p:txBody>
          <a:bodyPr/>
          <a:lstStyle>
            <a:lvl1pPr>
              <a:defRPr/>
            </a:lvl1pPr>
          </a:lstStyle>
          <a:p>
            <a:pPr>
              <a:defRPr/>
            </a:pPr>
            <a:fld id="{192C1B9F-83AB-4331-9F7F-79B3BE9AB76C}" type="slidenum">
              <a:rPr lang="en-US" altLang="en-US"/>
              <a:pPr>
                <a:defRPr/>
              </a:pPr>
              <a:t>‹#›</a:t>
            </a:fld>
            <a:endParaRPr lang="en-US" altLang="en-US"/>
          </a:p>
        </p:txBody>
      </p:sp>
    </p:spTree>
    <p:extLst>
      <p:ext uri="{BB962C8B-B14F-4D97-AF65-F5344CB8AC3E}">
        <p14:creationId xmlns:p14="http://schemas.microsoft.com/office/powerpoint/2010/main" val="36327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01"/>
          <p:cNvGraphicFramePr>
            <a:graphicFrameLocks noChangeAspect="1"/>
          </p:cNvGraphicFramePr>
          <p:nvPr userDrawn="1"/>
        </p:nvGraphicFramePr>
        <p:xfrm>
          <a:off x="163513" y="107950"/>
          <a:ext cx="6472237" cy="793750"/>
        </p:xfrm>
        <a:graphic>
          <a:graphicData uri="http://schemas.openxmlformats.org/presentationml/2006/ole">
            <mc:AlternateContent xmlns:mc="http://schemas.openxmlformats.org/markup-compatibility/2006">
              <mc:Choice xmlns:v="urn:schemas-microsoft-com:vml" Requires="v">
                <p:oleObj spid="_x0000_s81974" name="Bitmap Image" r:id="rId3" imgW="4769524" imgH="640135" progId="Paint.Picture">
                  <p:embed/>
                </p:oleObj>
              </mc:Choice>
              <mc:Fallback>
                <p:oleObj name="Bitmap Image" r:id="rId3" imgW="4769524" imgH="64013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107950"/>
                        <a:ext cx="647223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04"/>
          <p:cNvGraphicFramePr>
            <a:graphicFrameLocks noChangeAspect="1"/>
          </p:cNvGraphicFramePr>
          <p:nvPr userDrawn="1"/>
        </p:nvGraphicFramePr>
        <p:xfrm>
          <a:off x="6754813" y="212725"/>
          <a:ext cx="2205037" cy="738188"/>
        </p:xfrm>
        <a:graphic>
          <a:graphicData uri="http://schemas.openxmlformats.org/presentationml/2006/ole">
            <mc:AlternateContent xmlns:mc="http://schemas.openxmlformats.org/markup-compatibility/2006">
              <mc:Choice xmlns:v="urn:schemas-microsoft-com:vml" Requires="v">
                <p:oleObj spid="_x0000_s81975" name="RFFlow" r:id="rId5" imgW="4752000" imgH="1368000" progId="RFFlow4">
                  <p:embed/>
                </p:oleObj>
              </mc:Choice>
              <mc:Fallback>
                <p:oleObj name="RFFlow" r:id="rId5" imgW="4752000" imgH="1368000" progId="RFFlow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924"/>
                      <a:stretch>
                        <a:fillRect/>
                      </a:stretch>
                    </p:blipFill>
                    <p:spPr bwMode="auto">
                      <a:xfrm>
                        <a:off x="6754813" y="212725"/>
                        <a:ext cx="220503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1106488"/>
            <a:ext cx="4292600" cy="515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106488"/>
            <a:ext cx="4294188" cy="515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r>
              <a:rPr lang="en-US" altLang="en-US"/>
              <a:t>January 25, 2016</a:t>
            </a:r>
          </a:p>
        </p:txBody>
      </p:sp>
      <p:sp>
        <p:nvSpPr>
          <p:cNvPr id="8" name="Footer Placeholder 5"/>
          <p:cNvSpPr>
            <a:spLocks noGrp="1"/>
          </p:cNvSpPr>
          <p:nvPr>
            <p:ph type="ftr" sz="quarter" idx="11"/>
          </p:nvPr>
        </p:nvSpPr>
        <p:spPr/>
        <p:txBody>
          <a:bodyPr/>
          <a:lstStyle>
            <a:lvl1pPr>
              <a:defRPr/>
            </a:lvl1pPr>
          </a:lstStyle>
          <a:p>
            <a:pPr>
              <a:defRPr/>
            </a:pPr>
            <a:r>
              <a:rPr lang="en-US" altLang="en-US"/>
              <a:t>The Statistics of Time Transfer</a:t>
            </a:r>
          </a:p>
        </p:txBody>
      </p:sp>
      <p:sp>
        <p:nvSpPr>
          <p:cNvPr id="9" name="Slide Number Placeholder 6"/>
          <p:cNvSpPr>
            <a:spLocks noGrp="1"/>
          </p:cNvSpPr>
          <p:nvPr>
            <p:ph type="sldNum" sz="quarter" idx="12"/>
          </p:nvPr>
        </p:nvSpPr>
        <p:spPr/>
        <p:txBody>
          <a:bodyPr/>
          <a:lstStyle>
            <a:lvl1pPr>
              <a:defRPr/>
            </a:lvl1pPr>
          </a:lstStyle>
          <a:p>
            <a:pPr>
              <a:defRPr/>
            </a:pPr>
            <a:fld id="{D9ADE8DD-FE27-4633-BAB9-6B6662AA28CD}" type="slidenum">
              <a:rPr lang="en-US" altLang="en-US"/>
              <a:pPr>
                <a:defRPr/>
              </a:pPr>
              <a:t>‹#›</a:t>
            </a:fld>
            <a:endParaRPr lang="en-US" altLang="en-US"/>
          </a:p>
        </p:txBody>
      </p:sp>
    </p:spTree>
    <p:extLst>
      <p:ext uri="{BB962C8B-B14F-4D97-AF65-F5344CB8AC3E}">
        <p14:creationId xmlns:p14="http://schemas.microsoft.com/office/powerpoint/2010/main" val="7323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June 4, 2006</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Passive Atomic Frequency Standards</a:t>
            </a:r>
          </a:p>
        </p:txBody>
      </p:sp>
      <p:sp>
        <p:nvSpPr>
          <p:cNvPr id="9" name="Rectangle 6"/>
          <p:cNvSpPr>
            <a:spLocks noGrp="1" noChangeArrowheads="1"/>
          </p:cNvSpPr>
          <p:nvPr>
            <p:ph type="sldNum" sz="quarter" idx="12"/>
          </p:nvPr>
        </p:nvSpPr>
        <p:spPr>
          <a:ln/>
        </p:spPr>
        <p:txBody>
          <a:bodyPr/>
          <a:lstStyle>
            <a:lvl1pPr>
              <a:defRPr/>
            </a:lvl1pPr>
          </a:lstStyle>
          <a:p>
            <a:pPr>
              <a:defRPr/>
            </a:pPr>
            <a:fld id="{73E51118-FED0-4467-B86D-BD3559591771}" type="slidenum">
              <a:rPr lang="en-US" altLang="en-US"/>
              <a:pPr>
                <a:defRPr/>
              </a:pPr>
              <a:t>‹#›</a:t>
            </a:fld>
            <a:endParaRPr lang="en-US" altLang="en-US"/>
          </a:p>
        </p:txBody>
      </p:sp>
    </p:spTree>
    <p:extLst>
      <p:ext uri="{BB962C8B-B14F-4D97-AF65-F5344CB8AC3E}">
        <p14:creationId xmlns:p14="http://schemas.microsoft.com/office/powerpoint/2010/main" val="212988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June 4, 2006</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Passive Atomic Frequency Standards</a:t>
            </a:r>
          </a:p>
        </p:txBody>
      </p:sp>
      <p:sp>
        <p:nvSpPr>
          <p:cNvPr id="5" name="Rectangle 6"/>
          <p:cNvSpPr>
            <a:spLocks noGrp="1" noChangeArrowheads="1"/>
          </p:cNvSpPr>
          <p:nvPr>
            <p:ph type="sldNum" sz="quarter" idx="12"/>
          </p:nvPr>
        </p:nvSpPr>
        <p:spPr>
          <a:ln/>
        </p:spPr>
        <p:txBody>
          <a:bodyPr/>
          <a:lstStyle>
            <a:lvl1pPr>
              <a:defRPr/>
            </a:lvl1pPr>
          </a:lstStyle>
          <a:p>
            <a:pPr>
              <a:defRPr/>
            </a:pPr>
            <a:fld id="{CED47AB3-F4B2-4620-A664-C3C4CF96775D}" type="slidenum">
              <a:rPr lang="en-US" altLang="en-US"/>
              <a:pPr>
                <a:defRPr/>
              </a:pPr>
              <a:t>‹#›</a:t>
            </a:fld>
            <a:endParaRPr lang="en-US" altLang="en-US"/>
          </a:p>
        </p:txBody>
      </p:sp>
    </p:spTree>
    <p:extLst>
      <p:ext uri="{BB962C8B-B14F-4D97-AF65-F5344CB8AC3E}">
        <p14:creationId xmlns:p14="http://schemas.microsoft.com/office/powerpoint/2010/main" val="281640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01"/>
          <p:cNvGraphicFramePr>
            <a:graphicFrameLocks noChangeAspect="1"/>
          </p:cNvGraphicFramePr>
          <p:nvPr userDrawn="1"/>
        </p:nvGraphicFramePr>
        <p:xfrm>
          <a:off x="163513" y="107950"/>
          <a:ext cx="6472237" cy="793750"/>
        </p:xfrm>
        <a:graphic>
          <a:graphicData uri="http://schemas.openxmlformats.org/presentationml/2006/ole">
            <mc:AlternateContent xmlns:mc="http://schemas.openxmlformats.org/markup-compatibility/2006">
              <mc:Choice xmlns:v="urn:schemas-microsoft-com:vml" Requires="v">
                <p:oleObj spid="_x0000_s82998" name="Bitmap Image" r:id="rId3" imgW="4769524" imgH="640135" progId="Paint.Picture">
                  <p:embed/>
                </p:oleObj>
              </mc:Choice>
              <mc:Fallback>
                <p:oleObj name="Bitmap Image" r:id="rId3" imgW="4769524" imgH="64013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107950"/>
                        <a:ext cx="647223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104"/>
          <p:cNvGraphicFramePr>
            <a:graphicFrameLocks noChangeAspect="1"/>
          </p:cNvGraphicFramePr>
          <p:nvPr userDrawn="1"/>
        </p:nvGraphicFramePr>
        <p:xfrm>
          <a:off x="6754813" y="212725"/>
          <a:ext cx="2205037" cy="738188"/>
        </p:xfrm>
        <a:graphic>
          <a:graphicData uri="http://schemas.openxmlformats.org/presentationml/2006/ole">
            <mc:AlternateContent xmlns:mc="http://schemas.openxmlformats.org/markup-compatibility/2006">
              <mc:Choice xmlns:v="urn:schemas-microsoft-com:vml" Requires="v">
                <p:oleObj spid="_x0000_s82999" name="RFFlow" r:id="rId5" imgW="4752000" imgH="1368000" progId="RFFlow4">
                  <p:embed/>
                </p:oleObj>
              </mc:Choice>
              <mc:Fallback>
                <p:oleObj name="RFFlow" r:id="rId5" imgW="4752000" imgH="1368000" progId="RFFlow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924"/>
                      <a:stretch>
                        <a:fillRect/>
                      </a:stretch>
                    </p:blipFill>
                    <p:spPr bwMode="auto">
                      <a:xfrm>
                        <a:off x="6754813" y="212725"/>
                        <a:ext cx="220503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Date Placeholder 1"/>
          <p:cNvSpPr>
            <a:spLocks noGrp="1"/>
          </p:cNvSpPr>
          <p:nvPr>
            <p:ph type="dt" sz="half" idx="10"/>
          </p:nvPr>
        </p:nvSpPr>
        <p:spPr/>
        <p:txBody>
          <a:bodyPr/>
          <a:lstStyle>
            <a:lvl1pPr>
              <a:defRPr/>
            </a:lvl1pPr>
          </a:lstStyle>
          <a:p>
            <a:pPr>
              <a:defRPr/>
            </a:pPr>
            <a:r>
              <a:rPr lang="en-US" altLang="en-US" dirty="0" smtClean="0"/>
              <a:t>February 12, 2016</a:t>
            </a:r>
          </a:p>
          <a:p>
            <a:pPr>
              <a:defRPr/>
            </a:pPr>
            <a:endParaRPr lang="en-US" altLang="en-US" dirty="0"/>
          </a:p>
        </p:txBody>
      </p:sp>
      <p:sp>
        <p:nvSpPr>
          <p:cNvPr id="5" name="Footer Placeholder 2"/>
          <p:cNvSpPr>
            <a:spLocks noGrp="1"/>
          </p:cNvSpPr>
          <p:nvPr>
            <p:ph type="ftr" sz="quarter" idx="11"/>
          </p:nvPr>
        </p:nvSpPr>
        <p:spPr/>
        <p:txBody>
          <a:bodyPr/>
          <a:lstStyle>
            <a:lvl1pPr>
              <a:defRPr/>
            </a:lvl1pPr>
          </a:lstStyle>
          <a:p>
            <a:pPr>
              <a:defRPr/>
            </a:pPr>
            <a:r>
              <a:rPr lang="en-US" altLang="en-US"/>
              <a:t>The Statistics of Time Transfer</a:t>
            </a:r>
          </a:p>
        </p:txBody>
      </p:sp>
      <p:sp>
        <p:nvSpPr>
          <p:cNvPr id="6" name="Slide Number Placeholder 3"/>
          <p:cNvSpPr>
            <a:spLocks noGrp="1"/>
          </p:cNvSpPr>
          <p:nvPr>
            <p:ph type="sldNum" sz="quarter" idx="12"/>
          </p:nvPr>
        </p:nvSpPr>
        <p:spPr/>
        <p:txBody>
          <a:bodyPr/>
          <a:lstStyle>
            <a:lvl1pPr>
              <a:defRPr/>
            </a:lvl1pPr>
          </a:lstStyle>
          <a:p>
            <a:pPr>
              <a:defRPr/>
            </a:pPr>
            <a:fld id="{6A53754F-0A97-44DB-B14C-868CE2BFAE01}" type="slidenum">
              <a:rPr lang="en-US" altLang="en-US"/>
              <a:pPr>
                <a:defRPr/>
              </a:pPr>
              <a:t>‹#›</a:t>
            </a:fld>
            <a:endParaRPr lang="en-US" altLang="en-US"/>
          </a:p>
        </p:txBody>
      </p:sp>
    </p:spTree>
    <p:extLst>
      <p:ext uri="{BB962C8B-B14F-4D97-AF65-F5344CB8AC3E}">
        <p14:creationId xmlns:p14="http://schemas.microsoft.com/office/powerpoint/2010/main" val="59262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June 4,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Passive Atomic Frequency Standards</a:t>
            </a:r>
          </a:p>
        </p:txBody>
      </p:sp>
      <p:sp>
        <p:nvSpPr>
          <p:cNvPr id="7" name="Rectangle 6"/>
          <p:cNvSpPr>
            <a:spLocks noGrp="1" noChangeArrowheads="1"/>
          </p:cNvSpPr>
          <p:nvPr>
            <p:ph type="sldNum" sz="quarter" idx="12"/>
          </p:nvPr>
        </p:nvSpPr>
        <p:spPr>
          <a:ln/>
        </p:spPr>
        <p:txBody>
          <a:bodyPr/>
          <a:lstStyle>
            <a:lvl1pPr>
              <a:defRPr/>
            </a:lvl1pPr>
          </a:lstStyle>
          <a:p>
            <a:pPr>
              <a:defRPr/>
            </a:pPr>
            <a:fld id="{C80F69C4-93F6-4428-9F09-E819B1934F59}" type="slidenum">
              <a:rPr lang="en-US" altLang="en-US"/>
              <a:pPr>
                <a:defRPr/>
              </a:pPr>
              <a:t>‹#›</a:t>
            </a:fld>
            <a:endParaRPr lang="en-US" altLang="en-US"/>
          </a:p>
        </p:txBody>
      </p:sp>
    </p:spTree>
    <p:extLst>
      <p:ext uri="{BB962C8B-B14F-4D97-AF65-F5344CB8AC3E}">
        <p14:creationId xmlns:p14="http://schemas.microsoft.com/office/powerpoint/2010/main" val="111733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June 4,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Passive Atomic Frequency Standards</a:t>
            </a:r>
          </a:p>
        </p:txBody>
      </p:sp>
      <p:sp>
        <p:nvSpPr>
          <p:cNvPr id="7" name="Rectangle 6"/>
          <p:cNvSpPr>
            <a:spLocks noGrp="1" noChangeArrowheads="1"/>
          </p:cNvSpPr>
          <p:nvPr>
            <p:ph type="sldNum" sz="quarter" idx="12"/>
          </p:nvPr>
        </p:nvSpPr>
        <p:spPr>
          <a:ln/>
        </p:spPr>
        <p:txBody>
          <a:bodyPr/>
          <a:lstStyle>
            <a:lvl1pPr>
              <a:defRPr/>
            </a:lvl1pPr>
          </a:lstStyle>
          <a:p>
            <a:pPr>
              <a:defRPr/>
            </a:pPr>
            <a:fld id="{73031DFA-6C47-4B24-9CB0-24720C1AD351}" type="slidenum">
              <a:rPr lang="en-US" altLang="en-US"/>
              <a:pPr>
                <a:defRPr/>
              </a:pPr>
              <a:t>‹#›</a:t>
            </a:fld>
            <a:endParaRPr lang="en-US" altLang="en-US"/>
          </a:p>
        </p:txBody>
      </p:sp>
    </p:spTree>
    <p:extLst>
      <p:ext uri="{BB962C8B-B14F-4D97-AF65-F5344CB8AC3E}">
        <p14:creationId xmlns:p14="http://schemas.microsoft.com/office/powerpoint/2010/main" val="363084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03213"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eaLnBrk="0" hangingPunct="0">
              <a:spcBef>
                <a:spcPct val="0"/>
              </a:spcBef>
              <a:defRPr sz="1400"/>
            </a:lvl1pPr>
          </a:lstStyle>
          <a:p>
            <a:pPr>
              <a:defRPr/>
            </a:pPr>
            <a:r>
              <a:rPr lang="en-US" altLang="en-US"/>
              <a:t>June 4, 2006</a:t>
            </a:r>
          </a:p>
        </p:txBody>
      </p:sp>
      <p:sp>
        <p:nvSpPr>
          <p:cNvPr id="1029" name="Rectangle 5"/>
          <p:cNvSpPr>
            <a:spLocks noGrp="1" noChangeArrowheads="1"/>
          </p:cNvSpPr>
          <p:nvPr>
            <p:ph type="ftr" sz="quarter" idx="3"/>
          </p:nvPr>
        </p:nvSpPr>
        <p:spPr bwMode="auto">
          <a:xfrm>
            <a:off x="2814638" y="6400800"/>
            <a:ext cx="3549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eaLnBrk="0" hangingPunct="0">
              <a:spcBef>
                <a:spcPct val="0"/>
              </a:spcBef>
              <a:defRPr sz="1400"/>
            </a:lvl1pPr>
          </a:lstStyle>
          <a:p>
            <a:pPr>
              <a:defRPr/>
            </a:pPr>
            <a:r>
              <a:rPr lang="en-US" altLang="en-US"/>
              <a:t>Passive Atomic Frequency Standards</a:t>
            </a:r>
          </a:p>
        </p:txBody>
      </p:sp>
      <p:sp>
        <p:nvSpPr>
          <p:cNvPr id="1030" name="Rectangle 6"/>
          <p:cNvSpPr>
            <a:spLocks noGrp="1" noChangeArrowheads="1"/>
          </p:cNvSpPr>
          <p:nvPr>
            <p:ph type="sldNum" sz="quarter" idx="4"/>
          </p:nvPr>
        </p:nvSpPr>
        <p:spPr bwMode="auto">
          <a:xfrm>
            <a:off x="6958013"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eaLnBrk="0" hangingPunct="0">
              <a:spcBef>
                <a:spcPct val="0"/>
              </a:spcBef>
              <a:defRPr sz="1400"/>
            </a:lvl1pPr>
          </a:lstStyle>
          <a:p>
            <a:pPr>
              <a:defRPr/>
            </a:pPr>
            <a:fld id="{25ACF9FB-70C8-41D0-B7D2-2B3D9F56B28B}" type="slidenum">
              <a:rPr lang="en-US" altLang="en-US"/>
              <a:pPr>
                <a:defRPr/>
              </a:pPr>
              <a:t>‹#›</a:t>
            </a:fld>
            <a:endParaRPr lang="en-US" altLang="en-US"/>
          </a:p>
        </p:txBody>
      </p:sp>
      <p:sp>
        <p:nvSpPr>
          <p:cNvPr id="2" name="Rectangle 100"/>
          <p:cNvSpPr>
            <a:spLocks noGrp="1" noChangeArrowheads="1"/>
          </p:cNvSpPr>
          <p:nvPr>
            <p:ph type="body" idx="1"/>
          </p:nvPr>
        </p:nvSpPr>
        <p:spPr bwMode="auto">
          <a:xfrm>
            <a:off x="209550" y="1106488"/>
            <a:ext cx="8739188"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aphicFrame>
        <p:nvGraphicFramePr>
          <p:cNvPr id="3" name="Object 101"/>
          <p:cNvGraphicFramePr>
            <a:graphicFrameLocks noChangeAspect="1"/>
          </p:cNvGraphicFramePr>
          <p:nvPr userDrawn="1"/>
        </p:nvGraphicFramePr>
        <p:xfrm>
          <a:off x="163513" y="107950"/>
          <a:ext cx="6472237" cy="793750"/>
        </p:xfrm>
        <a:graphic>
          <a:graphicData uri="http://schemas.openxmlformats.org/presentationml/2006/ole">
            <mc:AlternateContent xmlns:mc="http://schemas.openxmlformats.org/markup-compatibility/2006">
              <mc:Choice xmlns:v="urn:schemas-microsoft-com:vml" Requires="v">
                <p:oleObj spid="_x0000_s1085" name="Bitmap Image" r:id="rId15" imgW="4769524" imgH="640135" progId="Paint.Picture">
                  <p:embed/>
                </p:oleObj>
              </mc:Choice>
              <mc:Fallback>
                <p:oleObj name="Bitmap Image" r:id="rId15" imgW="4769524" imgH="640135" progId="Paint.Picture">
                  <p:embed/>
                  <p:pic>
                    <p:nvPicPr>
                      <p:cNvPr id="0" name="Object 1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513" y="107950"/>
                        <a:ext cx="647223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Rectangle 2"/>
          <p:cNvSpPr>
            <a:spLocks noGrp="1" noChangeArrowheads="1"/>
          </p:cNvSpPr>
          <p:nvPr>
            <p:ph type="title"/>
          </p:nvPr>
        </p:nvSpPr>
        <p:spPr bwMode="auto">
          <a:xfrm>
            <a:off x="184150" y="0"/>
            <a:ext cx="866616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graphicFrame>
        <p:nvGraphicFramePr>
          <p:cNvPr id="1032" name="Object 104"/>
          <p:cNvGraphicFramePr>
            <a:graphicFrameLocks noChangeAspect="1"/>
          </p:cNvGraphicFramePr>
          <p:nvPr userDrawn="1"/>
        </p:nvGraphicFramePr>
        <p:xfrm>
          <a:off x="6754813" y="212725"/>
          <a:ext cx="2205037" cy="738188"/>
        </p:xfrm>
        <a:graphic>
          <a:graphicData uri="http://schemas.openxmlformats.org/presentationml/2006/ole">
            <mc:AlternateContent xmlns:mc="http://schemas.openxmlformats.org/markup-compatibility/2006">
              <mc:Choice xmlns:v="urn:schemas-microsoft-com:vml" Requires="v">
                <p:oleObj spid="_x0000_s1086" name="RFFlow" r:id="rId17" imgW="4752000" imgH="1368000" progId="RFFlow4">
                  <p:embed/>
                </p:oleObj>
              </mc:Choice>
              <mc:Fallback>
                <p:oleObj name="RFFlow" r:id="rId17" imgW="4752000" imgH="1368000" progId="RFFlow4">
                  <p:embed/>
                  <p:pic>
                    <p:nvPicPr>
                      <p:cNvPr id="0" name="Object 104"/>
                      <p:cNvPicPr>
                        <a:picLocks noChangeAspect="1" noChangeArrowheads="1"/>
                      </p:cNvPicPr>
                      <p:nvPr/>
                    </p:nvPicPr>
                    <p:blipFill>
                      <a:blip r:embed="rId18">
                        <a:extLst>
                          <a:ext uri="{28A0092B-C50C-407E-A947-70E740481C1C}">
                            <a14:useLocalDpi xmlns:a14="http://schemas.microsoft.com/office/drawing/2010/main" val="0"/>
                          </a:ext>
                        </a:extLst>
                      </a:blip>
                      <a:srcRect l="1924"/>
                      <a:stretch>
                        <a:fillRect/>
                      </a:stretch>
                    </p:blipFill>
                    <p:spPr bwMode="auto">
                      <a:xfrm>
                        <a:off x="6754813" y="212725"/>
                        <a:ext cx="220503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19" r:id="rId5"/>
    <p:sldLayoutId id="2147483820" r:id="rId6"/>
    <p:sldLayoutId id="2147483830" r:id="rId7"/>
    <p:sldLayoutId id="2147483821" r:id="rId8"/>
    <p:sldLayoutId id="2147483822" r:id="rId9"/>
    <p:sldLayoutId id="2147483823" r:id="rId10"/>
    <p:sldLayoutId id="2147483824" r:id="rId11"/>
    <p:sldLayoutId id="2147483825" r:id="rId12"/>
  </p:sldLayoutIdLst>
  <p:hf hdr="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458788" indent="-458788" algn="l" rtl="0" eaLnBrk="0" fontAlgn="base" hangingPunct="0">
        <a:spcBef>
          <a:spcPct val="20000"/>
        </a:spcBef>
        <a:spcAft>
          <a:spcPct val="0"/>
        </a:spcAft>
        <a:buSzPct val="75000"/>
        <a:buFont typeface="Wingdings 3" pitchFamily="18" charset="2"/>
        <a:buChar char="u"/>
        <a:defRPr sz="2800">
          <a:solidFill>
            <a:schemeClr val="tx1"/>
          </a:solidFill>
          <a:latin typeface="+mn-lt"/>
          <a:ea typeface="+mn-ea"/>
          <a:cs typeface="+mn-cs"/>
        </a:defRPr>
      </a:lvl1pPr>
      <a:lvl2pPr marL="915988" indent="-342900" algn="l" rtl="0" eaLnBrk="0" fontAlgn="base" hangingPunct="0">
        <a:spcBef>
          <a:spcPct val="20000"/>
        </a:spcBef>
        <a:spcAft>
          <a:spcPct val="0"/>
        </a:spcAft>
        <a:buFont typeface="Wingdings" pitchFamily="2" charset="2"/>
        <a:buChar char="§"/>
        <a:defRPr sz="2400">
          <a:solidFill>
            <a:schemeClr val="tx1"/>
          </a:solidFill>
          <a:latin typeface="+mn-lt"/>
        </a:defRPr>
      </a:lvl2pPr>
      <a:lvl3pPr marL="1373188" indent="-342900" algn="l" rtl="0" eaLnBrk="0" fontAlgn="base" hangingPunct="0">
        <a:spcBef>
          <a:spcPct val="20000"/>
        </a:spcBef>
        <a:spcAft>
          <a:spcPct val="0"/>
        </a:spcAft>
        <a:buFont typeface="Arial" charset="0"/>
        <a:buChar char="–"/>
        <a:defRPr sz="2000">
          <a:solidFill>
            <a:schemeClr val="tx1"/>
          </a:solidFill>
          <a:latin typeface="+mn-lt"/>
        </a:defRPr>
      </a:lvl3pPr>
      <a:lvl4pPr marL="1716088" indent="-228600" algn="l" rtl="0" eaLnBrk="0" fontAlgn="base" hangingPunct="0">
        <a:spcBef>
          <a:spcPct val="20000"/>
        </a:spcBef>
        <a:spcAft>
          <a:spcPct val="0"/>
        </a:spcAft>
        <a:buFont typeface="Wingdings 2" pitchFamily="18" charset="2"/>
        <a:buChar char=""/>
        <a:defRPr>
          <a:solidFill>
            <a:schemeClr val="tx1"/>
          </a:solidFill>
          <a:latin typeface="+mn-lt"/>
        </a:defRPr>
      </a:lvl4pPr>
      <a:lvl5pPr marL="2057400" algn="l" rtl="0" eaLnBrk="0" fontAlgn="base" hangingPunct="0">
        <a:spcBef>
          <a:spcPct val="20000"/>
        </a:spcBef>
        <a:spcAft>
          <a:spcPct val="0"/>
        </a:spcAft>
        <a:defRPr sz="1600">
          <a:solidFill>
            <a:schemeClr val="tx1"/>
          </a:solidFill>
          <a:latin typeface="+mn-lt"/>
        </a:defRPr>
      </a:lvl5pPr>
      <a:lvl6pPr marL="2514600" algn="l" rtl="0" fontAlgn="base">
        <a:spcBef>
          <a:spcPct val="20000"/>
        </a:spcBef>
        <a:spcAft>
          <a:spcPct val="0"/>
        </a:spcAft>
        <a:defRPr sz="1600">
          <a:solidFill>
            <a:schemeClr val="tx1"/>
          </a:solidFill>
          <a:latin typeface="+mn-lt"/>
        </a:defRPr>
      </a:lvl6pPr>
      <a:lvl7pPr marL="2971800" algn="l" rtl="0" fontAlgn="base">
        <a:spcBef>
          <a:spcPct val="20000"/>
        </a:spcBef>
        <a:spcAft>
          <a:spcPct val="0"/>
        </a:spcAft>
        <a:defRPr sz="1600">
          <a:solidFill>
            <a:schemeClr val="tx1"/>
          </a:solidFill>
          <a:latin typeface="+mn-lt"/>
        </a:defRPr>
      </a:lvl7pPr>
      <a:lvl8pPr marL="3429000" algn="l" rtl="0" fontAlgn="base">
        <a:spcBef>
          <a:spcPct val="20000"/>
        </a:spcBef>
        <a:spcAft>
          <a:spcPct val="0"/>
        </a:spcAft>
        <a:defRPr sz="1600">
          <a:solidFill>
            <a:schemeClr val="tx1"/>
          </a:solidFill>
          <a:latin typeface="+mn-lt"/>
        </a:defRPr>
      </a:lvl8pPr>
      <a:lvl9pPr marL="38862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6324" name="Rectangle 4"/>
          <p:cNvSpPr>
            <a:spLocks noGrp="1" noChangeArrowheads="1"/>
          </p:cNvSpPr>
          <p:nvPr>
            <p:ph type="ctrTitle"/>
          </p:nvPr>
        </p:nvSpPr>
        <p:spPr>
          <a:xfrm>
            <a:off x="187325" y="222250"/>
            <a:ext cx="8661400" cy="1546225"/>
          </a:xfrm>
          <a:solidFill>
            <a:srgbClr val="FF0000"/>
          </a:solidFill>
        </p:spPr>
        <p:txBody>
          <a:bodyPr/>
          <a:lstStyle/>
          <a:p>
            <a:pPr algn="ctr" eaLnBrk="1" hangingPunct="1">
              <a:defRPr/>
            </a:pPr>
            <a:r>
              <a:rPr lang="en-US" altLang="en-US" sz="4000" dirty="0" smtClean="0">
                <a:solidFill>
                  <a:schemeClr val="bg1"/>
                </a:solidFill>
                <a:effectLst>
                  <a:outerShdw blurRad="38100" dist="38100" dir="2700000" algn="tl">
                    <a:srgbClr val="000000"/>
                  </a:outerShdw>
                </a:effectLst>
              </a:rPr>
              <a:t>The Statistics of Time Transfer</a:t>
            </a:r>
          </a:p>
        </p:txBody>
      </p:sp>
      <p:sp>
        <p:nvSpPr>
          <p:cNvPr id="7171" name="Rectangle 5"/>
          <p:cNvSpPr>
            <a:spLocks noGrp="1" noChangeArrowheads="1"/>
          </p:cNvSpPr>
          <p:nvPr>
            <p:ph type="subTitle" idx="1"/>
          </p:nvPr>
        </p:nvSpPr>
        <p:spPr>
          <a:xfrm>
            <a:off x="276225" y="1863725"/>
            <a:ext cx="8599488" cy="317500"/>
          </a:xfrm>
        </p:spPr>
        <p:txBody>
          <a:bodyPr/>
          <a:lstStyle/>
          <a:p>
            <a:pPr algn="ctr" eaLnBrk="1" hangingPunct="1"/>
            <a:r>
              <a:rPr lang="en-US" altLang="en-US" smtClean="0"/>
              <a:t>W.J. Riley</a:t>
            </a:r>
          </a:p>
        </p:txBody>
      </p:sp>
      <p:sp>
        <p:nvSpPr>
          <p:cNvPr id="7172" name="Text Box 6"/>
          <p:cNvSpPr txBox="1">
            <a:spLocks noChangeArrowheads="1"/>
          </p:cNvSpPr>
          <p:nvPr/>
        </p:nvSpPr>
        <p:spPr bwMode="auto">
          <a:xfrm>
            <a:off x="307975" y="2979738"/>
            <a:ext cx="8424863"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lgn="ctr" eaLnBrk="1" hangingPunct="1">
              <a:spcBef>
                <a:spcPct val="0"/>
              </a:spcBef>
              <a:buSzTx/>
              <a:buFontTx/>
              <a:buNone/>
            </a:pPr>
            <a:r>
              <a:rPr lang="en-US" altLang="en-US" sz="2400" b="1" dirty="0">
                <a:solidFill>
                  <a:schemeClr val="accent1"/>
                </a:solidFill>
              </a:rPr>
              <a:t>2016 Precise Time and Time Interval (PTTI)  Meeting</a:t>
            </a:r>
          </a:p>
          <a:p>
            <a:pPr algn="ctr" eaLnBrk="1" hangingPunct="1">
              <a:spcBef>
                <a:spcPct val="0"/>
              </a:spcBef>
              <a:buSzTx/>
              <a:buFontTx/>
              <a:buNone/>
            </a:pPr>
            <a:r>
              <a:rPr lang="en-US" altLang="en-US" sz="2400" b="1" dirty="0">
                <a:solidFill>
                  <a:schemeClr val="accent1"/>
                </a:solidFill>
              </a:rPr>
              <a:t> Monterey, CA USA</a:t>
            </a:r>
          </a:p>
          <a:p>
            <a:pPr algn="ctr" eaLnBrk="1" hangingPunct="1">
              <a:spcBef>
                <a:spcPct val="0"/>
              </a:spcBef>
              <a:buSzTx/>
              <a:buFontTx/>
              <a:buNone/>
            </a:pPr>
            <a:r>
              <a:rPr lang="en-US" altLang="en-US" sz="2400" b="1" dirty="0">
                <a:solidFill>
                  <a:schemeClr val="accent1"/>
                </a:solidFill>
              </a:rPr>
              <a:t>Tutorial</a:t>
            </a:r>
          </a:p>
          <a:p>
            <a:pPr algn="ctr" eaLnBrk="1" hangingPunct="1">
              <a:spcBef>
                <a:spcPct val="0"/>
              </a:spcBef>
              <a:buSzTx/>
              <a:buFontTx/>
              <a:buNone/>
            </a:pPr>
            <a:r>
              <a:rPr lang="en-US" altLang="en-US" sz="2400" b="1" dirty="0">
                <a:solidFill>
                  <a:schemeClr val="accent1"/>
                </a:solidFill>
              </a:rPr>
              <a:t>January 25, 2016</a:t>
            </a:r>
          </a:p>
        </p:txBody>
      </p:sp>
      <p:sp>
        <p:nvSpPr>
          <p:cNvPr id="7173" name="Text Box 9"/>
          <p:cNvSpPr txBox="1">
            <a:spLocks noChangeArrowheads="1"/>
          </p:cNvSpPr>
          <p:nvPr/>
        </p:nvSpPr>
        <p:spPr bwMode="auto">
          <a:xfrm>
            <a:off x="431800" y="3330575"/>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spcBef>
                <a:spcPct val="50000"/>
              </a:spcBef>
              <a:buSzTx/>
              <a:buFontTx/>
              <a:buNone/>
            </a:pPr>
            <a:endParaRPr lang="en-US" altLang="en-US" sz="2400"/>
          </a:p>
        </p:txBody>
      </p:sp>
      <p:sp>
        <p:nvSpPr>
          <p:cNvPr id="7174" name="Text Box 10"/>
          <p:cNvSpPr txBox="1">
            <a:spLocks noChangeArrowheads="1"/>
          </p:cNvSpPr>
          <p:nvPr/>
        </p:nvSpPr>
        <p:spPr bwMode="auto">
          <a:xfrm>
            <a:off x="7534275" y="6530975"/>
            <a:ext cx="1068388" cy="18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spcBef>
                <a:spcPct val="50000"/>
              </a:spcBef>
              <a:buSzTx/>
              <a:buFontTx/>
              <a:buNone/>
            </a:pPr>
            <a:r>
              <a:rPr lang="en-US" altLang="en-US" sz="600" dirty="0" smtClean="0"/>
              <a:t>Rev A 02/12/16</a:t>
            </a:r>
            <a:endParaRPr lang="en-US" altLang="en-US" sz="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16387"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16388"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26D2737A-7C3E-4CC5-BF80-879BC4950554}" type="slidenum">
              <a:rPr lang="en-US" altLang="en-US" sz="1400" smtClean="0"/>
              <a:pPr>
                <a:buSzTx/>
                <a:buFontTx/>
                <a:buNone/>
              </a:pPr>
              <a:t>10</a:t>
            </a:fld>
            <a:endParaRPr lang="en-US" altLang="en-US" sz="1400" smtClean="0"/>
          </a:p>
        </p:txBody>
      </p:sp>
      <p:sp>
        <p:nvSpPr>
          <p:cNvPr id="5" name="TextBox 4"/>
          <p:cNvSpPr txBox="1"/>
          <p:nvPr/>
        </p:nvSpPr>
        <p:spPr>
          <a:xfrm>
            <a:off x="447675" y="236538"/>
            <a:ext cx="391795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Standard Deviation</a:t>
            </a:r>
          </a:p>
        </p:txBody>
      </p:sp>
      <p:sp>
        <p:nvSpPr>
          <p:cNvPr id="6" name="TextBox 5"/>
          <p:cNvSpPr txBox="1">
            <a:spLocks noRot="1" noChangeAspect="1" noMove="1" noResize="1" noEditPoints="1" noAdjustHandles="1" noChangeArrowheads="1" noChangeShapeType="1" noTextEdit="1"/>
          </p:cNvSpPr>
          <p:nvPr/>
        </p:nvSpPr>
        <p:spPr>
          <a:xfrm>
            <a:off x="361949" y="1099864"/>
            <a:ext cx="8039380" cy="1542987"/>
          </a:xfrm>
          <a:prstGeom prst="rect">
            <a:avLst/>
          </a:prstGeom>
          <a:blipFill rotWithShape="1">
            <a:blip r:embed="rId3"/>
            <a:stretch>
              <a:fillRect l="-1137" t="-3150" b="-7874"/>
            </a:stretch>
          </a:blipFill>
        </p:spPr>
        <p:txBody>
          <a:bodyPr/>
          <a:lstStyle/>
          <a:p>
            <a:pPr>
              <a:defRPr/>
            </a:pPr>
            <a:r>
              <a:rPr lang="en-US">
                <a:noFill/>
              </a:rPr>
              <a:t> </a:t>
            </a:r>
          </a:p>
        </p:txBody>
      </p:sp>
      <p:pic>
        <p:nvPicPr>
          <p:cNvPr id="16391" name="Picture 2" descr="Converg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4925" y="2847975"/>
            <a:ext cx="5495925"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6"/>
          <p:cNvSpPr txBox="1">
            <a:spLocks noChangeArrowheads="1"/>
          </p:cNvSpPr>
          <p:nvPr/>
        </p:nvSpPr>
        <p:spPr bwMode="auto">
          <a:xfrm>
            <a:off x="6518275" y="3927475"/>
            <a:ext cx="14414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1600"/>
              <a:t>Blue=Std Dev</a:t>
            </a:r>
          </a:p>
          <a:p>
            <a:pPr eaLnBrk="1" hangingPunct="1">
              <a:buSzTx/>
              <a:buFontTx/>
              <a:buNone/>
            </a:pPr>
            <a:r>
              <a:rPr lang="en-US" altLang="en-US" sz="1600"/>
              <a:t>Red=ADEV</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17411"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17412"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095E3148-4C49-41DD-9601-8450890F3E86}" type="slidenum">
              <a:rPr lang="en-US" altLang="en-US" sz="1400" smtClean="0"/>
              <a:pPr>
                <a:buSzTx/>
                <a:buFontTx/>
                <a:buNone/>
              </a:pPr>
              <a:t>11</a:t>
            </a:fld>
            <a:endParaRPr lang="en-US" altLang="en-US" sz="1400" smtClean="0"/>
          </a:p>
        </p:txBody>
      </p:sp>
      <p:sp>
        <p:nvSpPr>
          <p:cNvPr id="5" name="TextBox 4"/>
          <p:cNvSpPr txBox="1"/>
          <p:nvPr/>
        </p:nvSpPr>
        <p:spPr>
          <a:xfrm>
            <a:off x="323850" y="203200"/>
            <a:ext cx="4497388"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Allan Deviation, ADEV</a:t>
            </a:r>
          </a:p>
        </p:txBody>
      </p:sp>
      <p:sp>
        <p:nvSpPr>
          <p:cNvPr id="1741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lgn="just">
              <a:spcBef>
                <a:spcPct val="0"/>
              </a:spcBef>
              <a:buSzTx/>
              <a:buFontTx/>
              <a:buNone/>
            </a:pPr>
            <a:endParaRPr lang="en-US" altLang="en-US" sz="2400">
              <a:latin typeface="Times"/>
            </a:endParaRPr>
          </a:p>
        </p:txBody>
      </p:sp>
      <p:sp>
        <p:nvSpPr>
          <p:cNvPr id="17415" name="Rectangle 6"/>
          <p:cNvSpPr>
            <a:spLocks noChangeArrowheads="1"/>
          </p:cNvSpPr>
          <p:nvPr/>
        </p:nvSpPr>
        <p:spPr bwMode="auto">
          <a:xfrm>
            <a:off x="0" y="885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endParaRPr lang="en-US" altLang="en-US" sz="2400"/>
          </a:p>
        </p:txBody>
      </p:sp>
      <p:sp>
        <p:nvSpPr>
          <p:cNvPr id="17416" name="TextBox 13"/>
          <p:cNvSpPr txBox="1">
            <a:spLocks noChangeArrowheads="1"/>
          </p:cNvSpPr>
          <p:nvPr/>
        </p:nvSpPr>
        <p:spPr bwMode="auto">
          <a:xfrm>
            <a:off x="485775" y="990600"/>
            <a:ext cx="717391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a:latin typeface="Times New Roman" pitchFamily="18" charset="0"/>
                <a:cs typeface="Times New Roman" pitchFamily="18" charset="0"/>
              </a:rPr>
              <a:t>The 2-sample or Allan variance is the preferred measure</a:t>
            </a:r>
          </a:p>
          <a:p>
            <a:pPr eaLnBrk="1" hangingPunct="1">
              <a:buSzTx/>
              <a:buFontTx/>
              <a:buNone/>
            </a:pPr>
            <a:r>
              <a:rPr lang="en-US" altLang="en-US" sz="2400">
                <a:latin typeface="Times New Roman" pitchFamily="18" charset="0"/>
                <a:cs typeface="Times New Roman" pitchFamily="18" charset="0"/>
              </a:rPr>
              <a:t>of frequency stability, whose basic estimator is given by:</a:t>
            </a:r>
          </a:p>
        </p:txBody>
      </p:sp>
      <p:sp>
        <p:nvSpPr>
          <p:cNvPr id="17417" name="TextBox 14"/>
          <p:cNvSpPr txBox="1">
            <a:spLocks noChangeArrowheads="1"/>
          </p:cNvSpPr>
          <p:nvPr/>
        </p:nvSpPr>
        <p:spPr bwMode="auto">
          <a:xfrm>
            <a:off x="606425" y="3251200"/>
            <a:ext cx="705326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a:latin typeface="Times New Roman" pitchFamily="18" charset="0"/>
                <a:cs typeface="Times New Roman" pitchFamily="18" charset="0"/>
              </a:rPr>
              <a:t>The Allan deviation is </a:t>
            </a:r>
            <a:r>
              <a:rPr lang="en-US" altLang="en-US" sz="2400">
                <a:latin typeface="Symbol" pitchFamily="18" charset="2"/>
              </a:rPr>
              <a:t>s</a:t>
            </a:r>
            <a:r>
              <a:rPr lang="en-US" altLang="en-US" sz="2400" baseline="-25000">
                <a:latin typeface="Times New Roman" pitchFamily="18" charset="0"/>
                <a:cs typeface="Times New Roman" pitchFamily="18" charset="0"/>
              </a:rPr>
              <a:t>y</a:t>
            </a:r>
            <a:r>
              <a:rPr lang="en-US" altLang="en-US" sz="2400"/>
              <a:t>(</a:t>
            </a:r>
            <a:r>
              <a:rPr lang="en-US" altLang="en-US" sz="2400">
                <a:latin typeface="Symbol" pitchFamily="18" charset="2"/>
              </a:rPr>
              <a:t>t</a:t>
            </a:r>
            <a:r>
              <a:rPr lang="en-US" altLang="en-US" sz="2400"/>
              <a:t>) </a:t>
            </a:r>
            <a:r>
              <a:rPr lang="en-US" altLang="en-US" sz="2400">
                <a:latin typeface="Times New Roman" pitchFamily="18" charset="0"/>
                <a:cs typeface="Times New Roman" pitchFamily="18" charset="0"/>
              </a:rPr>
              <a:t>the square root of the Allan</a:t>
            </a:r>
          </a:p>
          <a:p>
            <a:pPr eaLnBrk="1" hangingPunct="1">
              <a:buSzTx/>
              <a:buFontTx/>
              <a:buNone/>
            </a:pPr>
            <a:r>
              <a:rPr lang="en-US" altLang="en-US" sz="2400">
                <a:latin typeface="Times New Roman" pitchFamily="18" charset="0"/>
                <a:cs typeface="Times New Roman" pitchFamily="18" charset="0"/>
              </a:rPr>
              <a:t>variance.  In terms of phase data:</a:t>
            </a:r>
          </a:p>
        </p:txBody>
      </p:sp>
      <p:sp>
        <p:nvSpPr>
          <p:cNvPr id="17418" name="TextBox 1"/>
          <p:cNvSpPr txBox="1">
            <a:spLocks noChangeArrowheads="1"/>
          </p:cNvSpPr>
          <p:nvPr/>
        </p:nvSpPr>
        <p:spPr bwMode="auto">
          <a:xfrm>
            <a:off x="582613" y="5467350"/>
            <a:ext cx="794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a:latin typeface="Times New Roman" pitchFamily="18" charset="0"/>
                <a:cs typeface="Times New Roman" pitchFamily="18" charset="0"/>
              </a:rPr>
              <a:t>Other forms of these estimators can provide better confidence.</a:t>
            </a:r>
            <a:endParaRPr lang="en-US" altLang="en-US" sz="2400"/>
          </a:p>
        </p:txBody>
      </p:sp>
      <p:sp>
        <p:nvSpPr>
          <p:cNvPr id="3" name="Rectangle 2"/>
          <p:cNvSpPr>
            <a:spLocks noRot="1" noChangeAspect="1" noMove="1" noResize="1" noEditPoints="1" noAdjustHandles="1" noChangeArrowheads="1" noChangeShapeType="1" noTextEdit="1"/>
          </p:cNvSpPr>
          <p:nvPr/>
        </p:nvSpPr>
        <p:spPr>
          <a:xfrm>
            <a:off x="409575" y="4159284"/>
            <a:ext cx="6629399" cy="1130822"/>
          </a:xfrm>
          <a:prstGeom prst="rect">
            <a:avLst/>
          </a:prstGeom>
          <a:blipFill rotWithShape="1">
            <a:blip r:embed="rId3"/>
            <a:stretch>
              <a:fillRect/>
            </a:stretch>
          </a:blipFill>
        </p:spPr>
        <p:txBody>
          <a:bodyPr/>
          <a:lstStyle/>
          <a:p>
            <a:pPr>
              <a:defRPr/>
            </a:pPr>
            <a:r>
              <a:rPr lang="en-US">
                <a:noFill/>
              </a:rPr>
              <a:t> </a:t>
            </a:r>
          </a:p>
        </p:txBody>
      </p:sp>
      <p:sp>
        <p:nvSpPr>
          <p:cNvPr id="4" name="Rectangle 3"/>
          <p:cNvSpPr>
            <a:spLocks noRot="1" noChangeAspect="1" noMove="1" noResize="1" noEditPoints="1" noAdjustHandles="1" noChangeArrowheads="1" noChangeShapeType="1" noTextEdit="1"/>
          </p:cNvSpPr>
          <p:nvPr/>
        </p:nvSpPr>
        <p:spPr>
          <a:xfrm>
            <a:off x="606475" y="1952625"/>
            <a:ext cx="4664354" cy="1139864"/>
          </a:xfrm>
          <a:prstGeom prst="rect">
            <a:avLst/>
          </a:prstGeom>
          <a:blipFill rotWithShape="1">
            <a:blip r:embed="rId4"/>
            <a:stretch>
              <a:fillRect/>
            </a:stretch>
          </a:blipFill>
        </p:spPr>
        <p:txBody>
          <a:bodyPr/>
          <a:lstStyle/>
          <a:p>
            <a:pPr>
              <a:defRPr/>
            </a:pPr>
            <a:r>
              <a:rPr lang="en-US">
                <a:noFill/>
              </a:rPr>
              <a:t> </a:t>
            </a:r>
          </a:p>
        </p:txBody>
      </p:sp>
      <p:sp>
        <p:nvSpPr>
          <p:cNvPr id="17421" name="TextBox 5"/>
          <p:cNvSpPr txBox="1">
            <a:spLocks noChangeArrowheads="1"/>
          </p:cNvSpPr>
          <p:nvPr/>
        </p:nvSpPr>
        <p:spPr bwMode="auto">
          <a:xfrm>
            <a:off x="7105650" y="2171700"/>
            <a:ext cx="1620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1800"/>
              <a:t>1</a:t>
            </a:r>
            <a:r>
              <a:rPr lang="en-US" altLang="en-US" sz="1800" baseline="30000"/>
              <a:t>st</a:t>
            </a:r>
            <a:r>
              <a:rPr lang="en-US" altLang="en-US" sz="1800"/>
              <a:t> differences</a:t>
            </a:r>
          </a:p>
          <a:p>
            <a:pPr eaLnBrk="1" hangingPunct="1">
              <a:buSzTx/>
              <a:buFontTx/>
              <a:buNone/>
            </a:pPr>
            <a:r>
              <a:rPr lang="en-US" altLang="en-US" sz="1800"/>
              <a:t>of frequency</a:t>
            </a:r>
          </a:p>
        </p:txBody>
      </p:sp>
      <p:sp>
        <p:nvSpPr>
          <p:cNvPr id="17422" name="TextBox 6"/>
          <p:cNvSpPr txBox="1">
            <a:spLocks noChangeArrowheads="1"/>
          </p:cNvSpPr>
          <p:nvPr/>
        </p:nvSpPr>
        <p:spPr bwMode="auto">
          <a:xfrm>
            <a:off x="7105650" y="4448175"/>
            <a:ext cx="1671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1800"/>
              <a:t>2</a:t>
            </a:r>
            <a:r>
              <a:rPr lang="en-US" altLang="en-US" sz="1800" baseline="30000"/>
              <a:t>nd</a:t>
            </a:r>
            <a:r>
              <a:rPr lang="en-US" altLang="en-US" sz="1800"/>
              <a:t> differences</a:t>
            </a:r>
          </a:p>
          <a:p>
            <a:pPr eaLnBrk="1" hangingPunct="1">
              <a:buSzTx/>
              <a:buFontTx/>
              <a:buNone/>
            </a:pPr>
            <a:r>
              <a:rPr lang="en-US" altLang="en-US" sz="1800"/>
              <a:t>of phase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18435"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18436"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B415B0E8-A892-473C-997D-946D2AAF695D}" type="slidenum">
              <a:rPr lang="en-US" altLang="en-US" sz="1400" smtClean="0"/>
              <a:pPr>
                <a:buSzTx/>
                <a:buFontTx/>
                <a:buNone/>
              </a:pPr>
              <a:t>12</a:t>
            </a:fld>
            <a:endParaRPr lang="en-US" altLang="en-US" sz="1400" smtClean="0"/>
          </a:p>
        </p:txBody>
      </p:sp>
      <p:sp>
        <p:nvSpPr>
          <p:cNvPr id="5" name="TextBox 4"/>
          <p:cNvSpPr txBox="1"/>
          <p:nvPr/>
        </p:nvSpPr>
        <p:spPr>
          <a:xfrm>
            <a:off x="228600" y="200025"/>
            <a:ext cx="6338888"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Modified Allan Deviation, MDEV</a:t>
            </a:r>
          </a:p>
        </p:txBody>
      </p:sp>
      <p:sp>
        <p:nvSpPr>
          <p:cNvPr id="18438" name="TextBox 6"/>
          <p:cNvSpPr txBox="1">
            <a:spLocks noChangeArrowheads="1"/>
          </p:cNvSpPr>
          <p:nvPr/>
        </p:nvSpPr>
        <p:spPr bwMode="auto">
          <a:xfrm>
            <a:off x="228600" y="1076325"/>
            <a:ext cx="858361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a:latin typeface="Times New Roman" pitchFamily="18" charset="0"/>
                <a:cs typeface="Times New Roman" pitchFamily="18" charset="0"/>
              </a:rPr>
              <a:t>The Modified Allan variance includes an additional phase averaging</a:t>
            </a:r>
          </a:p>
          <a:p>
            <a:pPr eaLnBrk="1" hangingPunct="1">
              <a:buSzTx/>
              <a:buFontTx/>
              <a:buNone/>
            </a:pPr>
            <a:r>
              <a:rPr lang="en-US" altLang="en-US" sz="2400">
                <a:latin typeface="Times New Roman" pitchFamily="18" charset="0"/>
                <a:cs typeface="Times New Roman" pitchFamily="18" charset="0"/>
              </a:rPr>
              <a:t>operation that enhances its ability to distinguish between white and</a:t>
            </a:r>
          </a:p>
          <a:p>
            <a:pPr eaLnBrk="1" hangingPunct="1">
              <a:buSzTx/>
              <a:buFontTx/>
              <a:buNone/>
            </a:pPr>
            <a:r>
              <a:rPr lang="en-US" altLang="en-US" sz="2400">
                <a:latin typeface="Times New Roman" pitchFamily="18" charset="0"/>
                <a:cs typeface="Times New Roman" pitchFamily="18" charset="0"/>
              </a:rPr>
              <a:t>flicker PM noise.  Its fully-overlapping estimator is shown here for</a:t>
            </a:r>
          </a:p>
          <a:p>
            <a:pPr eaLnBrk="1" hangingPunct="1">
              <a:buSzTx/>
              <a:buFontTx/>
              <a:buNone/>
            </a:pPr>
            <a:r>
              <a:rPr lang="en-US" altLang="en-US" sz="2400">
                <a:latin typeface="Times New Roman" pitchFamily="18" charset="0"/>
                <a:cs typeface="Times New Roman" pitchFamily="18" charset="0"/>
              </a:rPr>
              <a:t>N phase data points and an averaging factor of m:</a:t>
            </a:r>
          </a:p>
        </p:txBody>
      </p:sp>
      <p:sp>
        <p:nvSpPr>
          <p:cNvPr id="18439" name="TextBox 7"/>
          <p:cNvSpPr txBox="1">
            <a:spLocks noChangeArrowheads="1"/>
          </p:cNvSpPr>
          <p:nvPr/>
        </p:nvSpPr>
        <p:spPr bwMode="auto">
          <a:xfrm>
            <a:off x="490538" y="4459288"/>
            <a:ext cx="822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a:latin typeface="Times New Roman" pitchFamily="18" charset="0"/>
                <a:cs typeface="Times New Roman" pitchFamily="18" charset="0"/>
              </a:rPr>
              <a:t>The MDEV has the same expected value as the ADEV for m=1, and is smaller than ADEV for averaging factor &gt;1.</a:t>
            </a:r>
          </a:p>
        </p:txBody>
      </p:sp>
      <p:sp>
        <p:nvSpPr>
          <p:cNvPr id="3" name="Rectangle 2"/>
          <p:cNvSpPr>
            <a:spLocks noRot="1" noChangeAspect="1" noMove="1" noResize="1" noEditPoints="1" noAdjustHandles="1" noChangeArrowheads="1" noChangeShapeType="1" noTextEdit="1"/>
          </p:cNvSpPr>
          <p:nvPr/>
        </p:nvSpPr>
        <p:spPr>
          <a:xfrm>
            <a:off x="252411" y="3126620"/>
            <a:ext cx="8334376" cy="1143583"/>
          </a:xfrm>
          <a:prstGeom prst="rect">
            <a:avLst/>
          </a:prstGeom>
          <a:blipFill rotWithShape="1">
            <a:blip r:embed="rId3"/>
            <a:stretch>
              <a:fillRect/>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19459"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19460"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D862F8AA-D444-4B11-99D5-18D89FF6C264}" type="slidenum">
              <a:rPr lang="en-US" altLang="en-US" sz="1400" smtClean="0"/>
              <a:pPr>
                <a:buSzTx/>
                <a:buFontTx/>
                <a:buNone/>
              </a:pPr>
              <a:t>13</a:t>
            </a:fld>
            <a:endParaRPr lang="en-US" altLang="en-US" sz="1400" smtClean="0"/>
          </a:p>
        </p:txBody>
      </p:sp>
      <p:sp>
        <p:nvSpPr>
          <p:cNvPr id="5" name="TextBox 4"/>
          <p:cNvSpPr txBox="1"/>
          <p:nvPr/>
        </p:nvSpPr>
        <p:spPr>
          <a:xfrm>
            <a:off x="276225" y="209550"/>
            <a:ext cx="441325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Time Deviation, TDEV</a:t>
            </a:r>
          </a:p>
        </p:txBody>
      </p:sp>
      <p:sp>
        <p:nvSpPr>
          <p:cNvPr id="19463" name="TextBox 1"/>
          <p:cNvSpPr txBox="1">
            <a:spLocks noChangeArrowheads="1"/>
          </p:cNvSpPr>
          <p:nvPr/>
        </p:nvSpPr>
        <p:spPr bwMode="auto">
          <a:xfrm>
            <a:off x="457200" y="4311873"/>
            <a:ext cx="83581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dirty="0">
                <a:latin typeface="Times New Roman" panose="02020603050405020304" pitchFamily="18" charset="0"/>
                <a:cs typeface="Times New Roman" panose="02020603050405020304" pitchFamily="18" charset="0"/>
              </a:rPr>
              <a:t>TDEV is the product of a frequency deviation (a rate of change of a phase</a:t>
            </a:r>
            <a:r>
              <a:rPr lang="en-US" altLang="en-US" sz="2400" dirty="0">
                <a:latin typeface="Times New Roman" panose="02020603050405020304" pitchFamily="18" charset="0"/>
                <a:cs typeface="Times New Roman" panose="02020603050405020304" pitchFamily="18" charset="0"/>
                <a:sym typeface="Symbol" pitchFamily="18" charset="2"/>
              </a:rPr>
              <a:t>) times time</a:t>
            </a:r>
            <a:r>
              <a:rPr lang="en-US" altLang="en-US" sz="2400" dirty="0" smtClean="0">
                <a:latin typeface="Times New Roman" panose="02020603050405020304" pitchFamily="18" charset="0"/>
                <a:cs typeface="Times New Roman" panose="02020603050405020304" pitchFamily="18" charset="0"/>
                <a:sym typeface="Symbol" pitchFamily="18" charset="2"/>
              </a:rPr>
              <a:t>, where </a:t>
            </a:r>
            <a:r>
              <a:rPr lang="en-US" altLang="en-US" sz="2400" dirty="0">
                <a:latin typeface="Times New Roman" panose="02020603050405020304" pitchFamily="18" charset="0"/>
                <a:cs typeface="Times New Roman" panose="02020603050405020304" pitchFamily="18" charset="0"/>
                <a:sym typeface="Symbol" pitchFamily="18" charset="2"/>
              </a:rPr>
              <a:t>the frequency deviation term distinguishes between white and flicker PM </a:t>
            </a:r>
            <a:r>
              <a:rPr lang="en-US" altLang="en-US" sz="2400" dirty="0" smtClean="0">
                <a:latin typeface="Times New Roman" panose="02020603050405020304" pitchFamily="18" charset="0"/>
                <a:cs typeface="Times New Roman" panose="02020603050405020304" pitchFamily="18" charset="0"/>
                <a:sym typeface="Symbol" pitchFamily="18" charset="2"/>
              </a:rPr>
              <a:t>noise, and </a:t>
            </a:r>
            <a:r>
              <a:rPr lang="en-US" altLang="en-US" sz="2400" dirty="0">
                <a:latin typeface="Times New Roman" panose="02020603050405020304" pitchFamily="18" charset="0"/>
                <a:cs typeface="Times New Roman" panose="02020603050405020304" pitchFamily="18" charset="0"/>
                <a:sym typeface="Symbol" pitchFamily="18" charset="2"/>
              </a:rPr>
              <a:t>is scaled so that it equals the classical standard deviation of the phase fluctuations </a:t>
            </a:r>
            <a:r>
              <a:rPr lang="en-US" altLang="en-US" sz="2400" dirty="0" smtClean="0">
                <a:latin typeface="Times New Roman" panose="02020603050405020304" pitchFamily="18" charset="0"/>
                <a:cs typeface="Times New Roman" panose="02020603050405020304" pitchFamily="18" charset="0"/>
                <a:sym typeface="Symbol" pitchFamily="18" charset="2"/>
              </a:rPr>
              <a:t>for white </a:t>
            </a:r>
            <a:r>
              <a:rPr lang="en-US" altLang="en-US" sz="2400" dirty="0">
                <a:latin typeface="Times New Roman" panose="02020603050405020304" pitchFamily="18" charset="0"/>
                <a:cs typeface="Times New Roman" panose="02020603050405020304" pitchFamily="18" charset="0"/>
                <a:sym typeface="Symbol" pitchFamily="18" charset="2"/>
              </a:rPr>
              <a:t>PM noise at =</a:t>
            </a:r>
            <a:r>
              <a:rPr lang="en-US" altLang="en-US" sz="2400" baseline="-25000" dirty="0">
                <a:latin typeface="Times New Roman" panose="02020603050405020304" pitchFamily="18" charset="0"/>
                <a:cs typeface="Times New Roman" panose="02020603050405020304" pitchFamily="18" charset="0"/>
                <a:sym typeface="Symbol" pitchFamily="18" charset="2"/>
              </a:rPr>
              <a:t>0</a:t>
            </a:r>
            <a:r>
              <a:rPr lang="en-US" altLang="en-US" sz="2400" dirty="0">
                <a:latin typeface="Times New Roman" panose="02020603050405020304" pitchFamily="18" charset="0"/>
                <a:cs typeface="Times New Roman" panose="02020603050405020304" pitchFamily="18" charset="0"/>
                <a:sym typeface="Symbol" pitchFamily="18" charset="2"/>
              </a:rPr>
              <a:t>.</a:t>
            </a:r>
            <a:endParaRPr lang="en-US" altLang="en-US" sz="2400" baseline="-25000" dirty="0">
              <a:latin typeface="Times New Roman" panose="02020603050405020304" pitchFamily="18" charset="0"/>
              <a:cs typeface="Times New Roman" panose="02020603050405020304" pitchFamily="18" charset="0"/>
            </a:endParaRPr>
          </a:p>
        </p:txBody>
      </p:sp>
      <p:sp>
        <p:nvSpPr>
          <p:cNvPr id="3" name="Rectangle 2"/>
          <p:cNvSpPr>
            <a:spLocks noRot="1" noChangeAspect="1" noMove="1" noResize="1" noEditPoints="1" noAdjustHandles="1" noChangeArrowheads="1" noChangeShapeType="1" noTextEdit="1"/>
          </p:cNvSpPr>
          <p:nvPr/>
        </p:nvSpPr>
        <p:spPr>
          <a:xfrm>
            <a:off x="710634" y="3077639"/>
            <a:ext cx="3544432" cy="939103"/>
          </a:xfrm>
          <a:prstGeom prst="rect">
            <a:avLst/>
          </a:prstGeom>
          <a:blipFill rotWithShape="1">
            <a:blip r:embed="rId3"/>
            <a:stretch>
              <a:fillRect/>
            </a:stretch>
          </a:blipFill>
        </p:spPr>
        <p:txBody>
          <a:bodyPr/>
          <a:lstStyle/>
          <a:p>
            <a:pPr>
              <a:defRPr/>
            </a:pPr>
            <a:r>
              <a:rPr lang="en-US">
                <a:noFill/>
              </a:rPr>
              <a:t> </a:t>
            </a:r>
          </a:p>
        </p:txBody>
      </p:sp>
      <p:sp>
        <p:nvSpPr>
          <p:cNvPr id="4" name="Rectangle 3"/>
          <p:cNvSpPr>
            <a:spLocks noRot="1" noChangeAspect="1" noMove="1" noResize="1" noEditPoints="1" noAdjustHandles="1" noChangeArrowheads="1" noChangeShapeType="1" noTextEdit="1"/>
          </p:cNvSpPr>
          <p:nvPr/>
        </p:nvSpPr>
        <p:spPr>
          <a:xfrm>
            <a:off x="4950165" y="3094566"/>
            <a:ext cx="3632789" cy="922176"/>
          </a:xfrm>
          <a:prstGeom prst="rect">
            <a:avLst/>
          </a:prstGeom>
          <a:blipFill rotWithShape="1">
            <a:blip r:embed="rId4"/>
            <a:stretch>
              <a:fillRect/>
            </a:stretch>
          </a:blipFill>
        </p:spPr>
        <p:txBody>
          <a:bodyPr/>
          <a:lstStyle/>
          <a:p>
            <a:pPr>
              <a:defRPr/>
            </a:pPr>
            <a:r>
              <a:rPr lang="en-US">
                <a:noFill/>
              </a:rPr>
              <a:t> </a:t>
            </a:r>
          </a:p>
        </p:txBody>
      </p:sp>
      <p:sp>
        <p:nvSpPr>
          <p:cNvPr id="2" name="TextBox 1"/>
          <p:cNvSpPr txBox="1"/>
          <p:nvPr/>
        </p:nvSpPr>
        <p:spPr>
          <a:xfrm>
            <a:off x="276225" y="1180214"/>
            <a:ext cx="8381718" cy="1791260"/>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The time variance, TVAR or </a:t>
            </a:r>
            <a:r>
              <a:rPr lang="en-US" dirty="0" smtClean="0">
                <a:latin typeface="Times New Roman" panose="02020603050405020304" pitchFamily="18" charset="0"/>
                <a:cs typeface="Times New Roman" panose="02020603050405020304" pitchFamily="18" charset="0"/>
                <a:sym typeface="Symbol"/>
              </a:rPr>
              <a:t></a:t>
            </a:r>
            <a:r>
              <a:rPr lang="en-US" baseline="30000" dirty="0" smtClean="0">
                <a:latin typeface="Times New Roman" panose="02020603050405020304" pitchFamily="18" charset="0"/>
                <a:cs typeface="Times New Roman" panose="02020603050405020304" pitchFamily="18" charset="0"/>
                <a:sym typeface="Symbol"/>
              </a:rPr>
              <a:t>2</a:t>
            </a:r>
            <a:r>
              <a:rPr lang="en-US" baseline="-25000" dirty="0" smtClean="0">
                <a:latin typeface="Times New Roman" panose="02020603050405020304" pitchFamily="18" charset="0"/>
                <a:cs typeface="Times New Roman" panose="02020603050405020304" pitchFamily="18" charset="0"/>
                <a:sym typeface="Symbol"/>
              </a:rPr>
              <a:t>x</a:t>
            </a:r>
            <a:r>
              <a:rPr lang="en-US" dirty="0" smtClean="0">
                <a:latin typeface="Times New Roman" panose="02020603050405020304" pitchFamily="18" charset="0"/>
                <a:cs typeface="Times New Roman" panose="02020603050405020304" pitchFamily="18" charset="0"/>
                <a:sym typeface="Symbol"/>
              </a:rPr>
              <a:t>(), is based on the Modified</a:t>
            </a:r>
          </a:p>
          <a:p>
            <a:r>
              <a:rPr lang="en-US" dirty="0" smtClean="0">
                <a:latin typeface="Times New Roman" panose="02020603050405020304" pitchFamily="18" charset="0"/>
                <a:cs typeface="Times New Roman" panose="02020603050405020304" pitchFamily="18" charset="0"/>
                <a:sym typeface="Symbol"/>
              </a:rPr>
              <a:t>Allan variance, and the time deviation, TDEV or </a:t>
            </a:r>
            <a:r>
              <a:rPr lang="en-US" baseline="-25000" dirty="0" smtClean="0">
                <a:latin typeface="Times New Roman" panose="02020603050405020304" pitchFamily="18" charset="0"/>
                <a:cs typeface="Times New Roman" panose="02020603050405020304" pitchFamily="18" charset="0"/>
                <a:sym typeface="Symbol"/>
              </a:rPr>
              <a:t>x</a:t>
            </a:r>
            <a:r>
              <a:rPr lang="en-US" dirty="0">
                <a:latin typeface="Times New Roman" panose="02020603050405020304" pitchFamily="18" charset="0"/>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sym typeface="Symbol"/>
              </a:rPr>
              <a:t> is its</a:t>
            </a:r>
          </a:p>
          <a:p>
            <a:r>
              <a:rPr lang="en-US" dirty="0">
                <a:latin typeface="Times New Roman" panose="02020603050405020304" pitchFamily="18" charset="0"/>
                <a:cs typeface="Times New Roman" panose="02020603050405020304" pitchFamily="18" charset="0"/>
                <a:sym typeface="Symbol"/>
              </a:rPr>
              <a:t>s</a:t>
            </a:r>
            <a:r>
              <a:rPr lang="en-US" dirty="0" smtClean="0">
                <a:latin typeface="Times New Roman" panose="02020603050405020304" pitchFamily="18" charset="0"/>
                <a:cs typeface="Times New Roman" panose="02020603050405020304" pitchFamily="18" charset="0"/>
                <a:sym typeface="Symbol"/>
              </a:rPr>
              <a:t>quare root.  The scaling factor makes TDEV equal to the standard</a:t>
            </a:r>
          </a:p>
          <a:p>
            <a:r>
              <a:rPr lang="en-US" dirty="0" smtClean="0">
                <a:latin typeface="Times New Roman" panose="02020603050405020304" pitchFamily="18" charset="0"/>
                <a:cs typeface="Times New Roman" panose="02020603050405020304" pitchFamily="18" charset="0"/>
                <a:sym typeface="Symbol"/>
              </a:rPr>
              <a:t>Variance of the time deviations for white PM noise.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20483"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20484"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9B7415C5-DBFE-4962-96C8-1512D3D623B8}" type="slidenum">
              <a:rPr lang="en-US" altLang="en-US" sz="1400" smtClean="0"/>
              <a:pPr>
                <a:buSzTx/>
                <a:buFontTx/>
                <a:buNone/>
              </a:pPr>
              <a:t>14</a:t>
            </a:fld>
            <a:endParaRPr lang="en-US" altLang="en-US" sz="1400" smtClean="0"/>
          </a:p>
        </p:txBody>
      </p:sp>
      <p:sp>
        <p:nvSpPr>
          <p:cNvPr id="5" name="TextBox 4"/>
          <p:cNvSpPr txBox="1"/>
          <p:nvPr/>
        </p:nvSpPr>
        <p:spPr>
          <a:xfrm>
            <a:off x="133350" y="241300"/>
            <a:ext cx="655955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RMS Time Interval Error, TIE rms</a:t>
            </a:r>
          </a:p>
        </p:txBody>
      </p:sp>
      <p:sp>
        <p:nvSpPr>
          <p:cNvPr id="6" name="Rectangle 5"/>
          <p:cNvSpPr>
            <a:spLocks noRot="1" noChangeAspect="1" noMove="1" noResize="1" noEditPoints="1" noAdjustHandles="1" noChangeArrowheads="1" noChangeShapeType="1" noTextEdit="1"/>
          </p:cNvSpPr>
          <p:nvPr/>
        </p:nvSpPr>
        <p:spPr>
          <a:xfrm>
            <a:off x="1504949" y="3165170"/>
            <a:ext cx="5514975" cy="1529201"/>
          </a:xfrm>
          <a:prstGeom prst="rect">
            <a:avLst/>
          </a:prstGeom>
          <a:blipFill rotWithShape="1">
            <a:blip r:embed="rId3"/>
            <a:stretch>
              <a:fillRect/>
            </a:stretch>
          </a:blipFill>
        </p:spPr>
        <p:txBody>
          <a:bodyPr/>
          <a:lstStyle/>
          <a:p>
            <a:pPr>
              <a:defRPr/>
            </a:pPr>
            <a:r>
              <a:rPr lang="en-US">
                <a:noFill/>
              </a:rPr>
              <a:t> </a:t>
            </a:r>
          </a:p>
        </p:txBody>
      </p:sp>
      <p:sp>
        <p:nvSpPr>
          <p:cNvPr id="20487" name="TextBox 6"/>
          <p:cNvSpPr txBox="1">
            <a:spLocks noChangeArrowheads="1"/>
          </p:cNvSpPr>
          <p:nvPr/>
        </p:nvSpPr>
        <p:spPr bwMode="auto">
          <a:xfrm>
            <a:off x="266700" y="1047750"/>
            <a:ext cx="7627473"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dirty="0">
                <a:latin typeface="Times New Roman" panose="02020603050405020304" pitchFamily="18" charset="0"/>
                <a:cs typeface="Times New Roman" panose="02020603050405020304" pitchFamily="18" charset="0"/>
              </a:rPr>
              <a:t>The rms time interval error, TIE rms, is another </a:t>
            </a:r>
            <a:r>
              <a:rPr lang="en-US" altLang="en-US" sz="2400" dirty="0" smtClean="0">
                <a:latin typeface="Times New Roman" panose="02020603050405020304" pitchFamily="18" charset="0"/>
                <a:cs typeface="Times New Roman" panose="02020603050405020304" pitchFamily="18" charset="0"/>
              </a:rPr>
              <a:t>measure of</a:t>
            </a:r>
            <a:endParaRPr lang="en-US" altLang="en-US" sz="2400" dirty="0">
              <a:latin typeface="Times New Roman" panose="02020603050405020304" pitchFamily="18" charset="0"/>
              <a:cs typeface="Times New Roman" panose="02020603050405020304" pitchFamily="18" charset="0"/>
            </a:endParaRPr>
          </a:p>
          <a:p>
            <a:pPr eaLnBrk="1" hangingPunct="1">
              <a:buSzTx/>
              <a:buFontTx/>
              <a:buNone/>
            </a:pPr>
            <a:r>
              <a:rPr lang="en-US" altLang="en-US" sz="2400" dirty="0" smtClean="0">
                <a:latin typeface="Times New Roman" panose="02020603050405020304" pitchFamily="18" charset="0"/>
                <a:cs typeface="Times New Roman" panose="02020603050405020304" pitchFamily="18" charset="0"/>
              </a:rPr>
              <a:t>time </a:t>
            </a:r>
            <a:r>
              <a:rPr lang="en-US" altLang="en-US" sz="2400" dirty="0">
                <a:latin typeface="Times New Roman" panose="02020603050405020304" pitchFamily="18" charset="0"/>
                <a:cs typeface="Times New Roman" panose="02020603050405020304" pitchFamily="18" charset="0"/>
              </a:rPr>
              <a:t>variability.  For no frequency offset, it is approximately</a:t>
            </a:r>
          </a:p>
          <a:p>
            <a:pPr eaLnBrk="1" hangingPunct="1">
              <a:buSzTx/>
              <a:buFontTx/>
              <a:buNone/>
            </a:pPr>
            <a:r>
              <a:rPr lang="en-US" altLang="en-US" sz="2400" dirty="0">
                <a:latin typeface="Times New Roman" panose="02020603050405020304" pitchFamily="18" charset="0"/>
                <a:cs typeface="Times New Roman" panose="02020603050405020304" pitchFamily="18" charset="0"/>
              </a:rPr>
              <a:t>equal to the standard deviation of the fractional frequency</a:t>
            </a:r>
          </a:p>
          <a:p>
            <a:pPr eaLnBrk="1" hangingPunct="1">
              <a:buSzTx/>
              <a:buFontTx/>
              <a:buNone/>
            </a:pPr>
            <a:r>
              <a:rPr lang="en-US" altLang="en-US" sz="2400" dirty="0">
                <a:latin typeface="Times New Roman" panose="02020603050405020304" pitchFamily="18" charset="0"/>
                <a:cs typeface="Times New Roman" panose="02020603050405020304" pitchFamily="18" charset="0"/>
              </a:rPr>
              <a:t>fluctuations multiplied by the averaging time.</a:t>
            </a:r>
          </a:p>
        </p:txBody>
      </p:sp>
      <p:sp>
        <p:nvSpPr>
          <p:cNvPr id="20488" name="TextBox 7"/>
          <p:cNvSpPr txBox="1">
            <a:spLocks noChangeArrowheads="1"/>
          </p:cNvSpPr>
          <p:nvPr/>
        </p:nvSpPr>
        <p:spPr bwMode="auto">
          <a:xfrm>
            <a:off x="447675" y="4967288"/>
            <a:ext cx="7261668"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dirty="0">
                <a:latin typeface="Times New Roman" panose="02020603050405020304" pitchFamily="18" charset="0"/>
                <a:cs typeface="Times New Roman" panose="02020603050405020304" pitchFamily="18" charset="0"/>
              </a:rPr>
              <a:t>TDEV is, however, a better measure of time deviation for</a:t>
            </a:r>
          </a:p>
          <a:p>
            <a:pPr eaLnBrk="1" hangingPunct="1">
              <a:buSzTx/>
              <a:buFontTx/>
              <a:buNone/>
            </a:pPr>
            <a:r>
              <a:rPr lang="en-US" altLang="en-US" sz="2400" dirty="0">
                <a:latin typeface="Times New Roman" panose="02020603050405020304" pitchFamily="18" charset="0"/>
                <a:cs typeface="Times New Roman" panose="02020603050405020304" pitchFamily="18" charset="0"/>
              </a:rPr>
              <a:t>divergent noise types</a:t>
            </a:r>
            <a:r>
              <a:rPr lang="en-US" altLang="en-US" sz="2400"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21507"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21508"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8029F8FF-E6B0-49B3-AFDF-B34408ADC7FF}" type="slidenum">
              <a:rPr lang="en-US" altLang="en-US" sz="1400" smtClean="0"/>
              <a:pPr>
                <a:buSzTx/>
                <a:buFontTx/>
                <a:buNone/>
              </a:pPr>
              <a:t>15</a:t>
            </a:fld>
            <a:endParaRPr lang="en-US" altLang="en-US" sz="1400" smtClean="0"/>
          </a:p>
        </p:txBody>
      </p:sp>
      <p:sp>
        <p:nvSpPr>
          <p:cNvPr id="5" name="TextBox 4"/>
          <p:cNvSpPr txBox="1"/>
          <p:nvPr/>
        </p:nvSpPr>
        <p:spPr>
          <a:xfrm>
            <a:off x="333375" y="212725"/>
            <a:ext cx="3228975" cy="584200"/>
          </a:xfrm>
          <a:prstGeom prst="rect">
            <a:avLst/>
          </a:prstGeom>
          <a:noFill/>
        </p:spPr>
        <p:txBody>
          <a:bodyPr wrap="none">
            <a:spAutoFit/>
          </a:bodyPr>
          <a:lstStyle/>
          <a:p>
            <a:pPr algn="r">
              <a:defRPr/>
            </a:pPr>
            <a:r>
              <a:rPr lang="en-US" sz="3200" b="1" dirty="0">
                <a:solidFill>
                  <a:schemeClr val="bg1"/>
                </a:solidFill>
                <a:effectLst>
                  <a:outerShdw blurRad="38100" dist="38100" dir="2700000" algn="tl">
                    <a:srgbClr val="000000">
                      <a:alpha val="43137"/>
                    </a:srgbClr>
                  </a:outerShdw>
                </a:effectLst>
                <a:latin typeface="+mj-lt"/>
              </a:rPr>
              <a:t>Sigma–Tau Plot</a:t>
            </a:r>
          </a:p>
        </p:txBody>
      </p:sp>
      <p:pic>
        <p:nvPicPr>
          <p:cNvPr id="215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1281113"/>
            <a:ext cx="6400800" cy="463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22531"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22532"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0EE509B5-21A0-4581-88BB-51E481862F0F}" type="slidenum">
              <a:rPr lang="en-US" altLang="en-US" sz="1400" smtClean="0"/>
              <a:pPr>
                <a:buSzTx/>
                <a:buFontTx/>
                <a:buNone/>
              </a:pPr>
              <a:t>16</a:t>
            </a:fld>
            <a:endParaRPr lang="en-US" altLang="en-US" sz="1400" smtClean="0"/>
          </a:p>
        </p:txBody>
      </p:sp>
      <p:sp>
        <p:nvSpPr>
          <p:cNvPr id="5" name="TextBox 4"/>
          <p:cNvSpPr txBox="1"/>
          <p:nvPr/>
        </p:nvSpPr>
        <p:spPr>
          <a:xfrm>
            <a:off x="288925" y="257175"/>
            <a:ext cx="418465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Mod Sigma–Tau Plot</a:t>
            </a:r>
            <a:endParaRPr lang="en-US" sz="3200" dirty="0">
              <a:latin typeface="+mj-lt"/>
            </a:endParaRPr>
          </a:p>
        </p:txBody>
      </p:sp>
      <p:pic>
        <p:nvPicPr>
          <p:cNvPr id="225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1200150"/>
            <a:ext cx="640080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23555"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23556"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62FFF26B-7581-4A69-9F13-91F581AD389D}" type="slidenum">
              <a:rPr lang="en-US" altLang="en-US" sz="1400" smtClean="0"/>
              <a:pPr>
                <a:buSzTx/>
                <a:buFontTx/>
                <a:buNone/>
              </a:pPr>
              <a:t>17</a:t>
            </a:fld>
            <a:endParaRPr lang="en-US" altLang="en-US" sz="1400" smtClean="0"/>
          </a:p>
        </p:txBody>
      </p:sp>
      <p:sp>
        <p:nvSpPr>
          <p:cNvPr id="6" name="Rectangle 5"/>
          <p:cNvSpPr/>
          <p:nvPr/>
        </p:nvSpPr>
        <p:spPr>
          <a:xfrm>
            <a:off x="276225" y="193675"/>
            <a:ext cx="3371850" cy="584200"/>
          </a:xfrm>
          <a:prstGeom prst="rect">
            <a:avLst/>
          </a:prstGeom>
        </p:spPr>
        <p:txBody>
          <a:bodyPr>
            <a:spAutoFit/>
          </a:bodyPr>
          <a:lstStyle/>
          <a:p>
            <a:pPr>
              <a:defRPr/>
            </a:pPr>
            <a:r>
              <a:rPr lang="en-US" sz="3200" b="1" dirty="0">
                <a:solidFill>
                  <a:srgbClr val="FFFFFF"/>
                </a:solidFill>
                <a:effectLst>
                  <a:outerShdw blurRad="38100" dist="38100" dir="2700000" algn="tl">
                    <a:srgbClr val="000000">
                      <a:alpha val="43137"/>
                    </a:srgbClr>
                  </a:outerShdw>
                </a:effectLst>
                <a:latin typeface="Arial"/>
              </a:rPr>
              <a:t>TDEV – Tau Plot</a:t>
            </a:r>
          </a:p>
        </p:txBody>
      </p:sp>
      <p:pic>
        <p:nvPicPr>
          <p:cNvPr id="235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1285875"/>
            <a:ext cx="1828800"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2905125"/>
            <a:ext cx="1828800"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575" y="4514850"/>
            <a:ext cx="1828800"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 y="1281113"/>
            <a:ext cx="6400800" cy="463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24579"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24580"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2638853C-D289-4C55-894C-97E55278275E}" type="slidenum">
              <a:rPr lang="en-US" altLang="en-US" sz="1400" smtClean="0"/>
              <a:pPr>
                <a:buSzTx/>
                <a:buFontTx/>
                <a:buNone/>
              </a:pPr>
              <a:t>18</a:t>
            </a:fld>
            <a:endParaRPr lang="en-US" altLang="en-US" sz="1400" smtClean="0"/>
          </a:p>
        </p:txBody>
      </p:sp>
      <p:sp>
        <p:nvSpPr>
          <p:cNvPr id="5" name="TextBox 4"/>
          <p:cNvSpPr txBox="1"/>
          <p:nvPr/>
        </p:nvSpPr>
        <p:spPr>
          <a:xfrm>
            <a:off x="385763" y="234950"/>
            <a:ext cx="5927725" cy="461963"/>
          </a:xfrm>
          <a:prstGeom prst="rect">
            <a:avLst/>
          </a:prstGeom>
          <a:no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latin typeface="+mj-lt"/>
              </a:rPr>
              <a:t>Summary of Stability Plot Noise Slopes</a:t>
            </a:r>
          </a:p>
        </p:txBody>
      </p:sp>
      <p:graphicFrame>
        <p:nvGraphicFramePr>
          <p:cNvPr id="6" name="Table 5"/>
          <p:cNvGraphicFramePr>
            <a:graphicFrameLocks noGrp="1"/>
          </p:cNvGraphicFramePr>
          <p:nvPr/>
        </p:nvGraphicFramePr>
        <p:xfrm>
          <a:off x="660400" y="1397000"/>
          <a:ext cx="7437439" cy="2865437"/>
        </p:xfrm>
        <a:graphic>
          <a:graphicData uri="http://schemas.openxmlformats.org/drawingml/2006/table">
            <a:tbl>
              <a:tblPr firstRow="1" bandRow="1">
                <a:tableStyleId>{5C22544A-7EE6-4342-B048-85BDC9FD1C3A}</a:tableStyleId>
              </a:tblPr>
              <a:tblGrid>
                <a:gridCol w="2139796"/>
                <a:gridCol w="1079638"/>
                <a:gridCol w="1246800"/>
                <a:gridCol w="1246800"/>
                <a:gridCol w="1724405"/>
              </a:tblGrid>
              <a:tr h="370881">
                <a:tc rowSpan="2">
                  <a:txBody>
                    <a:bodyPr/>
                    <a:lstStyle/>
                    <a:p>
                      <a:pPr algn="ctr"/>
                      <a:r>
                        <a:rPr lang="en-US" sz="1800" dirty="0" smtClean="0"/>
                        <a:t>Noise Type</a:t>
                      </a:r>
                      <a:endParaRPr lang="en-US" sz="1800" dirty="0"/>
                    </a:p>
                  </a:txBody>
                  <a:tcPr marL="91436" marR="91436" marT="45725" marB="45725"/>
                </a:tc>
                <a:tc rowSpan="2">
                  <a:txBody>
                    <a:bodyPr/>
                    <a:lstStyle/>
                    <a:p>
                      <a:pPr algn="ctr"/>
                      <a:r>
                        <a:rPr lang="en-US" sz="1800" dirty="0" smtClean="0">
                          <a:sym typeface="Symbol"/>
                        </a:rPr>
                        <a:t></a:t>
                      </a:r>
                      <a:endParaRPr lang="en-US" sz="1800" dirty="0"/>
                    </a:p>
                  </a:txBody>
                  <a:tcPr marL="91436" marR="91436" marT="45725" marB="45725"/>
                </a:tc>
                <a:tc gridSpan="3">
                  <a:txBody>
                    <a:bodyPr/>
                    <a:lstStyle/>
                    <a:p>
                      <a:pPr algn="ctr"/>
                      <a:r>
                        <a:rPr lang="en-US" sz="1800" dirty="0" smtClean="0"/>
                        <a:t>Stability Plot Noise Slope</a:t>
                      </a:r>
                      <a:endParaRPr lang="en-US" sz="1800" dirty="0"/>
                    </a:p>
                  </a:txBody>
                  <a:tcPr marL="91436" marR="91436" marT="45725" marB="45725"/>
                </a:tc>
                <a:tc hMerge="1">
                  <a:txBody>
                    <a:bodyPr/>
                    <a:lstStyle/>
                    <a:p>
                      <a:pPr algn="ctr"/>
                      <a:endParaRPr lang="en-US" dirty="0"/>
                    </a:p>
                  </a:txBody>
                  <a:tcPr/>
                </a:tc>
                <a:tc hMerge="1">
                  <a:txBody>
                    <a:bodyPr/>
                    <a:lstStyle/>
                    <a:p>
                      <a:pPr algn="ctr"/>
                      <a:endParaRPr lang="en-US" dirty="0"/>
                    </a:p>
                  </a:txBody>
                  <a:tcPr/>
                </a:tc>
              </a:tr>
              <a:tr h="370881">
                <a:tc vMerge="1">
                  <a:txBody>
                    <a:bodyPr/>
                    <a:lstStyle/>
                    <a:p>
                      <a:pPr algn="ctr"/>
                      <a:endParaRPr lang="en-US" dirty="0"/>
                    </a:p>
                  </a:txBody>
                  <a:tcPr/>
                </a:tc>
                <a:tc vMerge="1">
                  <a:txBody>
                    <a:bodyPr/>
                    <a:lstStyle/>
                    <a:p>
                      <a:pPr algn="ctr"/>
                      <a:endParaRPr lang="en-US" dirty="0"/>
                    </a:p>
                  </a:txBody>
                  <a:tcPr/>
                </a:tc>
                <a:tc>
                  <a:txBody>
                    <a:bodyPr/>
                    <a:lstStyle/>
                    <a:p>
                      <a:pPr algn="ctr"/>
                      <a:r>
                        <a:rPr lang="en-US" sz="1800" dirty="0" smtClean="0"/>
                        <a:t>ADEV</a:t>
                      </a:r>
                      <a:endParaRPr lang="en-US" sz="1800" dirty="0"/>
                    </a:p>
                  </a:txBody>
                  <a:tcPr marL="91436" marR="91436" marT="45725" marB="45725"/>
                </a:tc>
                <a:tc>
                  <a:txBody>
                    <a:bodyPr/>
                    <a:lstStyle/>
                    <a:p>
                      <a:pPr algn="ctr"/>
                      <a:r>
                        <a:rPr lang="en-US" sz="1800" dirty="0" smtClean="0"/>
                        <a:t>MDEV</a:t>
                      </a:r>
                      <a:endParaRPr lang="en-US" sz="1800" dirty="0"/>
                    </a:p>
                  </a:txBody>
                  <a:tcPr marL="91436" marR="91436" marT="45725" marB="45725"/>
                </a:tc>
                <a:tc>
                  <a:txBody>
                    <a:bodyPr/>
                    <a:lstStyle/>
                    <a:p>
                      <a:pPr algn="ctr"/>
                      <a:r>
                        <a:rPr lang="en-US" sz="1800" dirty="0" smtClean="0"/>
                        <a:t>TDEV</a:t>
                      </a:r>
                      <a:endParaRPr lang="en-US" sz="1800" dirty="0"/>
                    </a:p>
                  </a:txBody>
                  <a:tcPr marL="91436" marR="91436" marT="45725" marB="45725"/>
                </a:tc>
              </a:tr>
              <a:tr h="370881">
                <a:tc>
                  <a:txBody>
                    <a:bodyPr/>
                    <a:lstStyle/>
                    <a:p>
                      <a:pPr algn="ctr"/>
                      <a:r>
                        <a:rPr lang="en-US" sz="1800" dirty="0" smtClean="0"/>
                        <a:t>White PM</a:t>
                      </a:r>
                      <a:endParaRPr lang="en-US" sz="1800" dirty="0"/>
                    </a:p>
                  </a:txBody>
                  <a:tcPr marL="91436" marR="91436" marT="45725" marB="45725"/>
                </a:tc>
                <a:tc>
                  <a:txBody>
                    <a:bodyPr/>
                    <a:lstStyle/>
                    <a:p>
                      <a:pPr algn="ctr"/>
                      <a:r>
                        <a:rPr lang="en-US" sz="1800" dirty="0" smtClean="0"/>
                        <a:t>+2</a:t>
                      </a:r>
                      <a:endParaRPr lang="en-US" sz="1800" dirty="0"/>
                    </a:p>
                  </a:txBody>
                  <a:tcPr marL="91436" marR="91436" marT="45725" marB="45725"/>
                </a:tc>
                <a:tc>
                  <a:txBody>
                    <a:bodyPr/>
                    <a:lstStyle/>
                    <a:p>
                      <a:pPr algn="ctr"/>
                      <a:r>
                        <a:rPr lang="en-US" sz="1800" dirty="0" smtClean="0"/>
                        <a:t>-1</a:t>
                      </a:r>
                      <a:endParaRPr lang="en-US" sz="1800" dirty="0"/>
                    </a:p>
                  </a:txBody>
                  <a:tcPr marL="91436" marR="91436" marT="45725" marB="45725"/>
                </a:tc>
                <a:tc>
                  <a:txBody>
                    <a:bodyPr/>
                    <a:lstStyle/>
                    <a:p>
                      <a:pPr algn="ctr"/>
                      <a:r>
                        <a:rPr lang="en-US" sz="1800" dirty="0" smtClean="0"/>
                        <a:t>-3/2</a:t>
                      </a:r>
                      <a:endParaRPr lang="en-US" sz="1800" dirty="0"/>
                    </a:p>
                  </a:txBody>
                  <a:tcPr marL="91436" marR="91436" marT="45725" marB="45725"/>
                </a:tc>
                <a:tc>
                  <a:txBody>
                    <a:bodyPr/>
                    <a:lstStyle/>
                    <a:p>
                      <a:pPr algn="ctr"/>
                      <a:r>
                        <a:rPr lang="en-US" sz="1800" dirty="0" smtClean="0"/>
                        <a:t>-1/2</a:t>
                      </a:r>
                      <a:endParaRPr lang="en-US" sz="1800" dirty="0"/>
                    </a:p>
                  </a:txBody>
                  <a:tcPr marL="91436" marR="91436" marT="45725" marB="45725"/>
                </a:tc>
              </a:tr>
              <a:tr h="370881">
                <a:tc>
                  <a:txBody>
                    <a:bodyPr/>
                    <a:lstStyle/>
                    <a:p>
                      <a:pPr algn="ctr"/>
                      <a:r>
                        <a:rPr lang="en-US" sz="1800" dirty="0" smtClean="0"/>
                        <a:t>Flicker PM</a:t>
                      </a:r>
                      <a:endParaRPr lang="en-US" sz="1800" dirty="0"/>
                    </a:p>
                  </a:txBody>
                  <a:tcPr marL="91436" marR="91436" marT="45725" marB="45725"/>
                </a:tc>
                <a:tc>
                  <a:txBody>
                    <a:bodyPr/>
                    <a:lstStyle/>
                    <a:p>
                      <a:pPr algn="ctr"/>
                      <a:r>
                        <a:rPr lang="en-US" sz="1800" dirty="0" smtClean="0"/>
                        <a:t>+1</a:t>
                      </a:r>
                      <a:endParaRPr lang="en-US" sz="1800" dirty="0"/>
                    </a:p>
                  </a:txBody>
                  <a:tcPr marL="91436" marR="91436" marT="45725" marB="45725"/>
                </a:tc>
                <a:tc>
                  <a:txBody>
                    <a:bodyPr/>
                    <a:lstStyle/>
                    <a:p>
                      <a:pPr algn="ctr"/>
                      <a:r>
                        <a:rPr lang="en-US" sz="1800" dirty="0" smtClean="0"/>
                        <a:t>-1</a:t>
                      </a:r>
                      <a:endParaRPr lang="en-US" sz="1800" dirty="0"/>
                    </a:p>
                  </a:txBody>
                  <a:tcPr marL="91436" marR="91436" marT="45725" marB="45725"/>
                </a:tc>
                <a:tc>
                  <a:txBody>
                    <a:bodyPr/>
                    <a:lstStyle/>
                    <a:p>
                      <a:pPr algn="ctr"/>
                      <a:r>
                        <a:rPr lang="en-US" sz="1800" dirty="0" smtClean="0"/>
                        <a:t>-1</a:t>
                      </a:r>
                      <a:endParaRPr lang="en-US" sz="1800" dirty="0"/>
                    </a:p>
                  </a:txBody>
                  <a:tcPr marL="91436" marR="91436" marT="45725" marB="45725"/>
                </a:tc>
                <a:tc>
                  <a:txBody>
                    <a:bodyPr/>
                    <a:lstStyle/>
                    <a:p>
                      <a:pPr algn="ctr"/>
                      <a:r>
                        <a:rPr lang="en-US" sz="1800" dirty="0" smtClean="0"/>
                        <a:t>0</a:t>
                      </a:r>
                      <a:endParaRPr lang="en-US" sz="1800" dirty="0"/>
                    </a:p>
                  </a:txBody>
                  <a:tcPr marL="91436" marR="91436" marT="45725" marB="45725"/>
                </a:tc>
              </a:tr>
              <a:tr h="640151">
                <a:tc>
                  <a:txBody>
                    <a:bodyPr/>
                    <a:lstStyle/>
                    <a:p>
                      <a:pPr algn="ctr"/>
                      <a:r>
                        <a:rPr lang="en-US" sz="1800" dirty="0" smtClean="0"/>
                        <a:t>Random Walk PM or White PM</a:t>
                      </a:r>
                      <a:endParaRPr lang="en-US" sz="1800" dirty="0"/>
                    </a:p>
                  </a:txBody>
                  <a:tcPr marL="91436" marR="91436" marT="45725" marB="45725"/>
                </a:tc>
                <a:tc>
                  <a:txBody>
                    <a:bodyPr/>
                    <a:lstStyle/>
                    <a:p>
                      <a:pPr algn="ctr"/>
                      <a:r>
                        <a:rPr lang="en-US" sz="1800" dirty="0" smtClean="0"/>
                        <a:t>0</a:t>
                      </a:r>
                      <a:endParaRPr lang="en-US" sz="1800" dirty="0"/>
                    </a:p>
                  </a:txBody>
                  <a:tcPr marL="91436" marR="91436" marT="45725" marB="45725"/>
                </a:tc>
                <a:tc>
                  <a:txBody>
                    <a:bodyPr/>
                    <a:lstStyle/>
                    <a:p>
                      <a:pPr algn="ctr"/>
                      <a:r>
                        <a:rPr lang="en-US" sz="1800" dirty="0" smtClean="0"/>
                        <a:t>-1/2</a:t>
                      </a:r>
                      <a:endParaRPr lang="en-US" sz="1800" dirty="0"/>
                    </a:p>
                  </a:txBody>
                  <a:tcPr marL="91436" marR="91436" marT="45725" marB="45725"/>
                </a:tc>
                <a:tc>
                  <a:txBody>
                    <a:bodyPr/>
                    <a:lstStyle/>
                    <a:p>
                      <a:pPr algn="ctr"/>
                      <a:r>
                        <a:rPr lang="en-US" sz="1800" dirty="0" smtClean="0"/>
                        <a:t>-1/2</a:t>
                      </a:r>
                      <a:endParaRPr lang="en-US" sz="1800" dirty="0"/>
                    </a:p>
                  </a:txBody>
                  <a:tcPr marL="91436" marR="91436" marT="45725" marB="45725"/>
                </a:tc>
                <a:tc>
                  <a:txBody>
                    <a:bodyPr/>
                    <a:lstStyle/>
                    <a:p>
                      <a:pPr algn="ctr"/>
                      <a:r>
                        <a:rPr lang="en-US" sz="1800" dirty="0" smtClean="0"/>
                        <a:t>+1/2</a:t>
                      </a:r>
                      <a:endParaRPr lang="en-US" sz="1800" dirty="0"/>
                    </a:p>
                  </a:txBody>
                  <a:tcPr marL="91436" marR="91436" marT="45725" marB="45725"/>
                </a:tc>
              </a:tr>
              <a:tr h="370881">
                <a:tc>
                  <a:txBody>
                    <a:bodyPr/>
                    <a:lstStyle/>
                    <a:p>
                      <a:pPr algn="ctr"/>
                      <a:r>
                        <a:rPr lang="en-US" sz="1800" dirty="0" smtClean="0"/>
                        <a:t>Flicker FM</a:t>
                      </a:r>
                      <a:endParaRPr lang="en-US" sz="1800" dirty="0"/>
                    </a:p>
                  </a:txBody>
                  <a:tcPr marL="91436" marR="91436" marT="45725" marB="45725"/>
                </a:tc>
                <a:tc>
                  <a:txBody>
                    <a:bodyPr/>
                    <a:lstStyle/>
                    <a:p>
                      <a:pPr algn="ctr"/>
                      <a:r>
                        <a:rPr lang="en-US" sz="1800" dirty="0" smtClean="0"/>
                        <a:t>-1</a:t>
                      </a:r>
                      <a:endParaRPr lang="en-US" sz="1800" dirty="0"/>
                    </a:p>
                  </a:txBody>
                  <a:tcPr marL="91436" marR="91436" marT="45725" marB="45725"/>
                </a:tc>
                <a:tc>
                  <a:txBody>
                    <a:bodyPr/>
                    <a:lstStyle/>
                    <a:p>
                      <a:pPr algn="ctr"/>
                      <a:r>
                        <a:rPr lang="en-US" sz="1800" dirty="0" smtClean="0"/>
                        <a:t>0</a:t>
                      </a:r>
                      <a:endParaRPr lang="en-US" sz="1800" dirty="0"/>
                    </a:p>
                  </a:txBody>
                  <a:tcPr marL="91436" marR="91436" marT="45725" marB="45725"/>
                </a:tc>
                <a:tc>
                  <a:txBody>
                    <a:bodyPr/>
                    <a:lstStyle/>
                    <a:p>
                      <a:pPr algn="ctr"/>
                      <a:r>
                        <a:rPr lang="en-US" sz="1800" dirty="0" smtClean="0"/>
                        <a:t>0</a:t>
                      </a:r>
                      <a:endParaRPr lang="en-US" sz="1800" dirty="0"/>
                    </a:p>
                  </a:txBody>
                  <a:tcPr marL="91436" marR="91436" marT="45725" marB="45725"/>
                </a:tc>
                <a:tc>
                  <a:txBody>
                    <a:bodyPr/>
                    <a:lstStyle/>
                    <a:p>
                      <a:pPr algn="ctr"/>
                      <a:r>
                        <a:rPr lang="en-US" sz="1800" dirty="0" smtClean="0"/>
                        <a:t>+1</a:t>
                      </a:r>
                      <a:endParaRPr lang="en-US" sz="1800" dirty="0"/>
                    </a:p>
                  </a:txBody>
                  <a:tcPr marL="91436" marR="91436" marT="45725" marB="45725"/>
                </a:tc>
              </a:tr>
              <a:tr h="370881">
                <a:tc>
                  <a:txBody>
                    <a:bodyPr/>
                    <a:lstStyle/>
                    <a:p>
                      <a:pPr algn="ctr"/>
                      <a:r>
                        <a:rPr lang="en-US" sz="1800" dirty="0" smtClean="0"/>
                        <a:t>Random Walk FM</a:t>
                      </a:r>
                      <a:endParaRPr lang="en-US" sz="1800" dirty="0"/>
                    </a:p>
                  </a:txBody>
                  <a:tcPr marL="91436" marR="91436" marT="45725" marB="45725"/>
                </a:tc>
                <a:tc>
                  <a:txBody>
                    <a:bodyPr/>
                    <a:lstStyle/>
                    <a:p>
                      <a:pPr algn="ctr"/>
                      <a:r>
                        <a:rPr lang="en-US" sz="1800" dirty="0" smtClean="0"/>
                        <a:t>-2</a:t>
                      </a:r>
                      <a:endParaRPr lang="en-US" sz="1800" dirty="0"/>
                    </a:p>
                  </a:txBody>
                  <a:tcPr marL="91436" marR="91436" marT="45725" marB="45725"/>
                </a:tc>
                <a:tc>
                  <a:txBody>
                    <a:bodyPr/>
                    <a:lstStyle/>
                    <a:p>
                      <a:pPr algn="ctr"/>
                      <a:r>
                        <a:rPr lang="en-US" sz="1800" dirty="0" smtClean="0"/>
                        <a:t>+1/2</a:t>
                      </a:r>
                      <a:endParaRPr lang="en-US" sz="1800" dirty="0"/>
                    </a:p>
                  </a:txBody>
                  <a:tcPr marL="91436" marR="91436" marT="45725" marB="45725"/>
                </a:tc>
                <a:tc>
                  <a:txBody>
                    <a:bodyPr/>
                    <a:lstStyle/>
                    <a:p>
                      <a:pPr algn="ctr"/>
                      <a:r>
                        <a:rPr lang="en-US" sz="1800" dirty="0" smtClean="0"/>
                        <a:t>+1/2</a:t>
                      </a:r>
                      <a:endParaRPr lang="en-US" sz="1800" dirty="0"/>
                    </a:p>
                  </a:txBody>
                  <a:tcPr marL="91436" marR="91436" marT="45725" marB="45725"/>
                </a:tc>
                <a:tc>
                  <a:txBody>
                    <a:bodyPr/>
                    <a:lstStyle/>
                    <a:p>
                      <a:pPr algn="ctr"/>
                      <a:r>
                        <a:rPr lang="en-US" sz="1800" dirty="0" smtClean="0"/>
                        <a:t>+3/2</a:t>
                      </a:r>
                      <a:endParaRPr lang="en-US" sz="1800" dirty="0"/>
                    </a:p>
                  </a:txBody>
                  <a:tcPr marL="91436" marR="91436" marT="45725" marB="45725"/>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25603"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25604"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DF28A2AB-8A63-4D98-AA4C-20FBCEEF04E2}" type="slidenum">
              <a:rPr lang="en-US" altLang="en-US" sz="1400" smtClean="0"/>
              <a:pPr>
                <a:buSzTx/>
                <a:buFontTx/>
                <a:buNone/>
              </a:pPr>
              <a:t>19</a:t>
            </a:fld>
            <a:endParaRPr lang="en-US" altLang="en-US" sz="1400" smtClean="0"/>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095375"/>
            <a:ext cx="6642100"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4325" y="209550"/>
            <a:ext cx="584835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Time Transfer Measurements</a:t>
            </a:r>
          </a:p>
        </p:txBody>
      </p:sp>
      <p:sp>
        <p:nvSpPr>
          <p:cNvPr id="25607" name="TextBox 1"/>
          <p:cNvSpPr txBox="1">
            <a:spLocks noChangeArrowheads="1"/>
          </p:cNvSpPr>
          <p:nvPr/>
        </p:nvSpPr>
        <p:spPr bwMode="auto">
          <a:xfrm>
            <a:off x="4425950" y="1870075"/>
            <a:ext cx="36671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1400"/>
              <a:t>Examples:</a:t>
            </a:r>
          </a:p>
          <a:p>
            <a:pPr eaLnBrk="1" hangingPunct="1">
              <a:buSzTx/>
              <a:buFontTx/>
              <a:buNone/>
            </a:pPr>
            <a:r>
              <a:rPr lang="en-US" altLang="en-US" sz="1400"/>
              <a:t>Ethernet or coax cable, spool of optical fiber</a:t>
            </a:r>
          </a:p>
        </p:txBody>
      </p:sp>
      <p:sp>
        <p:nvSpPr>
          <p:cNvPr id="25608" name="TextBox 2"/>
          <p:cNvSpPr txBox="1">
            <a:spLocks noChangeArrowheads="1"/>
          </p:cNvSpPr>
          <p:nvPr/>
        </p:nvSpPr>
        <p:spPr bwMode="auto">
          <a:xfrm>
            <a:off x="7756525" y="3175000"/>
            <a:ext cx="12350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1400"/>
              <a:t>Resembles</a:t>
            </a:r>
          </a:p>
          <a:p>
            <a:pPr eaLnBrk="1" hangingPunct="1">
              <a:buSzTx/>
              <a:buFontTx/>
              <a:buNone/>
            </a:pPr>
            <a:r>
              <a:rPr lang="en-US" altLang="en-US" sz="1400"/>
              <a:t>WWV, Loran,</a:t>
            </a:r>
          </a:p>
          <a:p>
            <a:pPr eaLnBrk="1" hangingPunct="1">
              <a:buSzTx/>
              <a:buFontTx/>
              <a:buNone/>
            </a:pPr>
            <a:r>
              <a:rPr lang="en-US" altLang="en-US" sz="1400"/>
              <a:t>1-way GPS</a:t>
            </a:r>
          </a:p>
        </p:txBody>
      </p:sp>
      <p:sp>
        <p:nvSpPr>
          <p:cNvPr id="25609" name="TextBox 3"/>
          <p:cNvSpPr txBox="1">
            <a:spLocks noChangeArrowheads="1"/>
          </p:cNvSpPr>
          <p:nvPr/>
        </p:nvSpPr>
        <p:spPr bwMode="auto">
          <a:xfrm>
            <a:off x="6049963" y="4710113"/>
            <a:ext cx="20431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1400"/>
              <a:t>Resembles</a:t>
            </a:r>
          </a:p>
          <a:p>
            <a:pPr eaLnBrk="1" hangingPunct="1">
              <a:buSzTx/>
              <a:buFontTx/>
              <a:buNone/>
            </a:pPr>
            <a:r>
              <a:rPr lang="en-US" altLang="en-US" sz="1400"/>
              <a:t>NTP, GPS CV,TWSTFT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8195" name="Footer Placeholder 4"/>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8196" name="Slide Number Placeholder 5"/>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8E23A739-1EDF-4897-8C0C-57DE944CD413}" type="slidenum">
              <a:rPr lang="en-US" altLang="en-US" sz="1400" smtClean="0"/>
              <a:pPr>
                <a:buSzTx/>
                <a:buFontTx/>
                <a:buNone/>
              </a:pPr>
              <a:t>2</a:t>
            </a:fld>
            <a:endParaRPr lang="en-US" altLang="en-US" sz="1400" smtClean="0"/>
          </a:p>
        </p:txBody>
      </p:sp>
      <p:sp>
        <p:nvSpPr>
          <p:cNvPr id="55298" name="Rectangle 2"/>
          <p:cNvSpPr>
            <a:spLocks noGrp="1" noChangeArrowheads="1"/>
          </p:cNvSpPr>
          <p:nvPr>
            <p:ph type="title"/>
          </p:nvPr>
        </p:nvSpPr>
        <p:spPr>
          <a:xfrm>
            <a:off x="207963" y="0"/>
            <a:ext cx="8666162" cy="931863"/>
          </a:xfrm>
        </p:spPr>
        <p:txBody>
          <a:bodyPr/>
          <a:lstStyle/>
          <a:p>
            <a:pPr eaLnBrk="1" hangingPunct="1">
              <a:defRPr/>
            </a:pPr>
            <a:r>
              <a:rPr lang="en-US" altLang="en-US" dirty="0" smtClean="0">
                <a:effectLst>
                  <a:outerShdw blurRad="38100" dist="38100" dir="2700000" algn="tl">
                    <a:srgbClr val="000000">
                      <a:alpha val="43137"/>
                    </a:srgbClr>
                  </a:outerShdw>
                </a:effectLst>
              </a:rPr>
              <a:t>Introduction</a:t>
            </a:r>
          </a:p>
        </p:txBody>
      </p:sp>
      <p:sp>
        <p:nvSpPr>
          <p:cNvPr id="8198" name="Text Box 5"/>
          <p:cNvSpPr txBox="1">
            <a:spLocks noChangeArrowheads="1"/>
          </p:cNvSpPr>
          <p:nvPr/>
        </p:nvSpPr>
        <p:spPr bwMode="auto">
          <a:xfrm>
            <a:off x="277813" y="1066800"/>
            <a:ext cx="8315325"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lgn="just" eaLnBrk="1" hangingPunct="1">
              <a:spcBef>
                <a:spcPct val="50000"/>
              </a:spcBef>
              <a:buSzTx/>
              <a:buFontTx/>
              <a:buNone/>
            </a:pPr>
            <a:r>
              <a:rPr lang="en-US" altLang="en-US" sz="2400" dirty="0">
                <a:latin typeface="Times New Roman" pitchFamily="18" charset="0"/>
              </a:rPr>
              <a:t>Time transfer is the process of transmitting time information from one place to another.  It can also be used to convey frequency information since frequency is the rate of change of phase.</a:t>
            </a:r>
          </a:p>
          <a:p>
            <a:pPr algn="just" eaLnBrk="1" hangingPunct="1">
              <a:spcBef>
                <a:spcPct val="50000"/>
              </a:spcBef>
              <a:buSzTx/>
              <a:buFontTx/>
              <a:buNone/>
            </a:pPr>
            <a:r>
              <a:rPr lang="en-US" altLang="en-US" sz="2400" dirty="0">
                <a:latin typeface="Times New Roman" pitchFamily="18" charset="0"/>
              </a:rPr>
              <a:t>The performance of a time or frequency transfer system can be characterized by several specialized statistical measures.</a:t>
            </a:r>
          </a:p>
          <a:p>
            <a:pPr algn="just" eaLnBrk="1" hangingPunct="1">
              <a:spcBef>
                <a:spcPct val="50000"/>
              </a:spcBef>
              <a:buSzTx/>
              <a:buFontTx/>
              <a:buNone/>
            </a:pPr>
            <a:r>
              <a:rPr lang="en-US" altLang="en-US" sz="2400" dirty="0">
                <a:latin typeface="Times New Roman" pitchFamily="18" charset="0"/>
              </a:rPr>
              <a:t>Those measures are based on the properties of the underlying noise affecting the system, based on certain definitions and statistical tools used for the analysis of time and frequency stability.</a:t>
            </a:r>
          </a:p>
          <a:p>
            <a:pPr algn="just" eaLnBrk="1" hangingPunct="1">
              <a:spcBef>
                <a:spcPct val="50000"/>
              </a:spcBef>
              <a:buSzTx/>
              <a:buFontTx/>
              <a:buNone/>
            </a:pPr>
            <a:r>
              <a:rPr lang="en-US" altLang="en-US" sz="2400" dirty="0">
                <a:latin typeface="Times New Roman" pitchFamily="18" charset="0"/>
              </a:rPr>
              <a:t>As we shall see, the principle measure of the noise associated with a time transfer is the Time Deviation, TDEV.</a:t>
            </a:r>
          </a:p>
          <a:p>
            <a:pPr algn="just" eaLnBrk="1" hangingPunct="1">
              <a:spcBef>
                <a:spcPct val="50000"/>
              </a:spcBef>
              <a:buSzTx/>
              <a:buFontTx/>
              <a:buNone/>
            </a:pPr>
            <a:endParaRPr lang="en-US" alt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26627"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26628"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82EAEF2C-24FF-4DE7-809D-8A5FBD3F9B0F}" type="slidenum">
              <a:rPr lang="en-US" altLang="en-US" sz="1400" smtClean="0"/>
              <a:pPr>
                <a:buSzTx/>
                <a:buFontTx/>
                <a:buNone/>
              </a:pPr>
              <a:t>20</a:t>
            </a:fld>
            <a:endParaRPr lang="en-US" altLang="en-US" sz="1400" smtClean="0"/>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0" y="1560513"/>
            <a:ext cx="4360863" cy="301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0" name="TextBox 4"/>
          <p:cNvSpPr txBox="1">
            <a:spLocks noChangeArrowheads="1"/>
          </p:cNvSpPr>
          <p:nvPr/>
        </p:nvSpPr>
        <p:spPr bwMode="auto">
          <a:xfrm>
            <a:off x="5357813" y="4673600"/>
            <a:ext cx="3152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1000"/>
              <a:t>Credit: D. Matsakis/USNO</a:t>
            </a:r>
          </a:p>
          <a:p>
            <a:pPr eaLnBrk="1" hangingPunct="1">
              <a:buSzTx/>
              <a:buFontTx/>
              <a:buNone/>
            </a:pPr>
            <a:r>
              <a:rPr lang="en-US" altLang="en-US" sz="1000"/>
              <a:t>2009 Time Transfer Tutorial Material</a:t>
            </a:r>
          </a:p>
        </p:txBody>
      </p:sp>
      <p:pic>
        <p:nvPicPr>
          <p:cNvPr id="266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1560513"/>
            <a:ext cx="4060825" cy="301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0025" y="238125"/>
            <a:ext cx="6318250" cy="492125"/>
          </a:xfrm>
          <a:prstGeom prst="rect">
            <a:avLst/>
          </a:prstGeom>
          <a:noFill/>
        </p:spPr>
        <p:txBody>
          <a:bodyPr wrap="none">
            <a:spAutoFit/>
          </a:bodyPr>
          <a:lstStyle/>
          <a:p>
            <a:pPr>
              <a:defRPr/>
            </a:pPr>
            <a:r>
              <a:rPr lang="en-US" sz="2600" b="1" dirty="0">
                <a:solidFill>
                  <a:schemeClr val="bg1"/>
                </a:solidFill>
                <a:effectLst>
                  <a:outerShdw blurRad="38100" dist="38100" dir="2700000" algn="tl">
                    <a:srgbClr val="000000">
                      <a:alpha val="43137"/>
                    </a:srgbClr>
                  </a:outerShdw>
                </a:effectLst>
                <a:latin typeface="+mj-lt"/>
              </a:rPr>
              <a:t>Examples of Time Transfer TDEV Plots</a:t>
            </a:r>
          </a:p>
        </p:txBody>
      </p:sp>
      <p:sp>
        <p:nvSpPr>
          <p:cNvPr id="26633" name="TextBox 6"/>
          <p:cNvSpPr txBox="1">
            <a:spLocks noChangeArrowheads="1"/>
          </p:cNvSpPr>
          <p:nvPr/>
        </p:nvSpPr>
        <p:spPr bwMode="auto">
          <a:xfrm>
            <a:off x="771525" y="4673600"/>
            <a:ext cx="3263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1000"/>
              <a:t>Credit: V. Zhang, T. Parker &amp; M. Weiss/NIST</a:t>
            </a:r>
          </a:p>
          <a:p>
            <a:pPr eaLnBrk="1" hangingPunct="1">
              <a:buSzTx/>
              <a:buFontTx/>
              <a:buNone/>
            </a:pPr>
            <a:r>
              <a:rPr lang="en-US" altLang="en-US" sz="1000"/>
              <a:t>39</a:t>
            </a:r>
            <a:r>
              <a:rPr lang="en-US" altLang="en-US" sz="1000" baseline="30000"/>
              <a:t>th</a:t>
            </a:r>
            <a:r>
              <a:rPr lang="en-US" altLang="en-US" sz="1000"/>
              <a:t> PTTI Meeting, 2007</a:t>
            </a:r>
          </a:p>
        </p:txBody>
      </p:sp>
      <p:sp>
        <p:nvSpPr>
          <p:cNvPr id="26634" name="TextBox 7"/>
          <p:cNvSpPr txBox="1">
            <a:spLocks noChangeArrowheads="1"/>
          </p:cNvSpPr>
          <p:nvPr/>
        </p:nvSpPr>
        <p:spPr bwMode="auto">
          <a:xfrm>
            <a:off x="546100" y="5213350"/>
            <a:ext cx="79644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a:latin typeface="Times New Roman" pitchFamily="18" charset="0"/>
                <a:cs typeface="Times New Roman" pitchFamily="18" charset="0"/>
              </a:rPr>
              <a:t>The performance of a time transfer system is commonly shown</a:t>
            </a:r>
          </a:p>
          <a:p>
            <a:pPr eaLnBrk="1" hangingPunct="1">
              <a:buSzTx/>
              <a:buFontTx/>
              <a:buNone/>
            </a:pPr>
            <a:r>
              <a:rPr lang="en-US" altLang="en-US" sz="2400">
                <a:latin typeface="Times New Roman" pitchFamily="18" charset="0"/>
                <a:cs typeface="Times New Roman" pitchFamily="18" charset="0"/>
              </a:rPr>
              <a:t>as a plot of TDEV versus averaging time.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xfrm>
            <a:off x="276225" y="6230679"/>
            <a:ext cx="1905000" cy="457200"/>
          </a:xfrm>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dirty="0" smtClean="0"/>
              <a:t>January 25, </a:t>
            </a:r>
            <a:r>
              <a:rPr lang="en-US" altLang="en-US" sz="1400" dirty="0" smtClean="0"/>
              <a:t>2016 Rev A 02/12/16</a:t>
            </a:r>
            <a:endParaRPr lang="en-US" altLang="en-US" sz="1400" dirty="0" smtClean="0"/>
          </a:p>
        </p:txBody>
      </p:sp>
      <p:sp>
        <p:nvSpPr>
          <p:cNvPr id="27651"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27652"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B02C3C11-6183-4C6F-83FD-844BD1C09DB3}" type="slidenum">
              <a:rPr lang="en-US" altLang="en-US" sz="1400" smtClean="0"/>
              <a:pPr>
                <a:buSzTx/>
                <a:buFontTx/>
                <a:buNone/>
              </a:pPr>
              <a:t>21</a:t>
            </a:fld>
            <a:endParaRPr lang="en-US" altLang="en-US" sz="1400" smtClean="0"/>
          </a:p>
        </p:txBody>
      </p:sp>
      <p:sp>
        <p:nvSpPr>
          <p:cNvPr id="5" name="TextBox 4"/>
          <p:cNvSpPr txBox="1"/>
          <p:nvPr/>
        </p:nvSpPr>
        <p:spPr>
          <a:xfrm>
            <a:off x="276225" y="209550"/>
            <a:ext cx="6099175"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Example of a GPS T/F Transfer</a:t>
            </a:r>
          </a:p>
        </p:txBody>
      </p:sp>
      <p:sp>
        <p:nvSpPr>
          <p:cNvPr id="27654" name="TextBox 5"/>
          <p:cNvSpPr txBox="1">
            <a:spLocks noChangeArrowheads="1"/>
          </p:cNvSpPr>
          <p:nvPr/>
        </p:nvSpPr>
        <p:spPr bwMode="auto">
          <a:xfrm>
            <a:off x="609600" y="3071813"/>
            <a:ext cx="78486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dirty="0">
                <a:latin typeface="Times New Roman" pitchFamily="18" charset="0"/>
                <a:cs typeface="Times New Roman" pitchFamily="18" charset="0"/>
              </a:rPr>
              <a:t>The GPS disciplined oscillator produces a smoothed 10 MHz output from an internal </a:t>
            </a:r>
            <a:r>
              <a:rPr lang="en-US" altLang="en-US" sz="2400" dirty="0" smtClean="0">
                <a:latin typeface="Times New Roman" pitchFamily="18" charset="0"/>
                <a:cs typeface="Times New Roman" pitchFamily="18" charset="0"/>
              </a:rPr>
              <a:t>TCXO </a:t>
            </a:r>
            <a:r>
              <a:rPr lang="en-US" altLang="en-US" sz="2400" dirty="0">
                <a:latin typeface="Times New Roman" pitchFamily="18" charset="0"/>
                <a:cs typeface="Times New Roman" pitchFamily="18" charset="0"/>
              </a:rPr>
              <a:t>locked to the GPS timing signal.  The time interval counter measures the relative phase of the Rb oscillator versus the GPSDO at 1 second intervals.  Those data are used to determine the frequency offset of the Rb oscillator and allow it to be calibrated against GPS.  The GPSDO also provides UTC data and a smoothed 1 PPS clock output.</a:t>
            </a:r>
          </a:p>
        </p:txBody>
      </p:sp>
      <p:pic>
        <p:nvPicPr>
          <p:cNvPr id="276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942975"/>
            <a:ext cx="6643687" cy="209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28675"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28676"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1BE62AA0-3C27-4F8E-B838-D06B975F921F}" type="slidenum">
              <a:rPr lang="en-US" altLang="en-US" sz="1400" smtClean="0"/>
              <a:pPr>
                <a:buSzTx/>
                <a:buFontTx/>
                <a:buNone/>
              </a:pPr>
              <a:t>22</a:t>
            </a:fld>
            <a:endParaRPr lang="en-US" altLang="en-US" sz="1400" smtClean="0"/>
          </a:p>
        </p:txBody>
      </p:sp>
      <p:pic>
        <p:nvPicPr>
          <p:cNvPr id="28677" name="Picture 2" descr="http://www.thinksrs.com/assets/instr/PRS10/PRS10diag2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1743075"/>
            <a:ext cx="56959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4"/>
          <p:cNvSpPr txBox="1">
            <a:spLocks noChangeArrowheads="1"/>
          </p:cNvSpPr>
          <p:nvPr/>
        </p:nvSpPr>
        <p:spPr bwMode="auto">
          <a:xfrm>
            <a:off x="609600" y="1152525"/>
            <a:ext cx="663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a:latin typeface="Times New Roman" pitchFamily="18" charset="0"/>
                <a:cs typeface="Times New Roman" pitchFamily="18" charset="0"/>
              </a:rPr>
              <a:t>Example of a GPS Disciplined Rubidium Oscillator </a:t>
            </a:r>
          </a:p>
        </p:txBody>
      </p:sp>
      <p:sp>
        <p:nvSpPr>
          <p:cNvPr id="28679" name="TextBox 5"/>
          <p:cNvSpPr txBox="1">
            <a:spLocks noChangeArrowheads="1"/>
          </p:cNvSpPr>
          <p:nvPr/>
        </p:nvSpPr>
        <p:spPr bwMode="auto">
          <a:xfrm>
            <a:off x="711200" y="5741988"/>
            <a:ext cx="7856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000" dirty="0">
                <a:latin typeface="Times New Roman" pitchFamily="18" charset="0"/>
                <a:cs typeface="Times New Roman" pitchFamily="18" charset="0"/>
              </a:rPr>
              <a:t>A Rb GPSDO can maintain timing to 20 ns and frequency to </a:t>
            </a:r>
            <a:r>
              <a:rPr lang="en-US" altLang="en-US" sz="2000" dirty="0" smtClean="0">
                <a:latin typeface="Times New Roman" pitchFamily="18" charset="0"/>
                <a:cs typeface="Times New Roman" pitchFamily="18" charset="0"/>
              </a:rPr>
              <a:t>1e-13 </a:t>
            </a:r>
            <a:r>
              <a:rPr lang="en-US" altLang="en-US" sz="2000" dirty="0">
                <a:latin typeface="Times New Roman" pitchFamily="18" charset="0"/>
                <a:cs typeface="Times New Roman" pitchFamily="18" charset="0"/>
              </a:rPr>
              <a:t>at 1 day</a:t>
            </a:r>
          </a:p>
        </p:txBody>
      </p:sp>
      <p:sp>
        <p:nvSpPr>
          <p:cNvPr id="7" name="TextBox 6"/>
          <p:cNvSpPr txBox="1"/>
          <p:nvPr/>
        </p:nvSpPr>
        <p:spPr>
          <a:xfrm>
            <a:off x="425450" y="219075"/>
            <a:ext cx="601345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GPS Disciplined Rb Oscillator</a:t>
            </a:r>
          </a:p>
        </p:txBody>
      </p:sp>
      <p:sp>
        <p:nvSpPr>
          <p:cNvPr id="28681" name="TextBox 7"/>
          <p:cNvSpPr txBox="1">
            <a:spLocks noChangeArrowheads="1"/>
          </p:cNvSpPr>
          <p:nvPr/>
        </p:nvSpPr>
        <p:spPr bwMode="auto">
          <a:xfrm>
            <a:off x="7953375" y="2533650"/>
            <a:ext cx="849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1200"/>
              <a:t>Credit:</a:t>
            </a:r>
          </a:p>
          <a:p>
            <a:pPr eaLnBrk="1" hangingPunct="1">
              <a:buSzTx/>
              <a:buFontTx/>
              <a:buNone/>
            </a:pPr>
            <a:r>
              <a:rPr lang="en-US" altLang="en-US" sz="1200"/>
              <a:t>Stanford</a:t>
            </a:r>
          </a:p>
          <a:p>
            <a:pPr eaLnBrk="1" hangingPunct="1">
              <a:buSzTx/>
              <a:buFontTx/>
              <a:buNone/>
            </a:pPr>
            <a:r>
              <a:rPr lang="en-US" altLang="en-US" sz="1200"/>
              <a:t>Research</a:t>
            </a:r>
          </a:p>
          <a:p>
            <a:pPr eaLnBrk="1" hangingPunct="1">
              <a:buSzTx/>
              <a:buFontTx/>
              <a:buNone/>
            </a:pPr>
            <a:r>
              <a:rPr lang="en-US" altLang="en-US" sz="1200"/>
              <a:t>Systems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xfrm>
            <a:off x="390525" y="6343279"/>
            <a:ext cx="1905000" cy="457200"/>
          </a:xfrm>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dirty="0" smtClean="0"/>
              <a:t>January 25, </a:t>
            </a:r>
            <a:r>
              <a:rPr lang="en-US" altLang="en-US" sz="1400" dirty="0" smtClean="0"/>
              <a:t>2016</a:t>
            </a:r>
            <a:r>
              <a:rPr lang="en-US" altLang="en-US" sz="1400" dirty="0"/>
              <a:t> </a:t>
            </a:r>
            <a:r>
              <a:rPr lang="en-US" altLang="en-US" sz="1400" dirty="0" smtClean="0"/>
              <a:t>Rev A 02/12/16</a:t>
            </a:r>
            <a:endParaRPr lang="en-US" altLang="en-US" sz="1400" dirty="0" smtClean="0"/>
          </a:p>
        </p:txBody>
      </p:sp>
      <p:sp>
        <p:nvSpPr>
          <p:cNvPr id="29699"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29700"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10C5313C-3217-41EB-AE69-FB83B0510020}" type="slidenum">
              <a:rPr lang="en-US" altLang="en-US" sz="1400" smtClean="0"/>
              <a:pPr>
                <a:buSzTx/>
                <a:buFontTx/>
                <a:buNone/>
              </a:pPr>
              <a:t>23</a:t>
            </a:fld>
            <a:endParaRPr lang="en-US" altLang="en-US" sz="1400" smtClean="0"/>
          </a:p>
        </p:txBody>
      </p:sp>
      <p:sp>
        <p:nvSpPr>
          <p:cNvPr id="5" name="TextBox 4"/>
          <p:cNvSpPr txBox="1"/>
          <p:nvPr/>
        </p:nvSpPr>
        <p:spPr>
          <a:xfrm>
            <a:off x="390525" y="228600"/>
            <a:ext cx="451485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GPSDO Phase Record</a:t>
            </a:r>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70" y="1016566"/>
            <a:ext cx="7040525" cy="532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GPSDO Phase Residuals</a:t>
            </a:r>
            <a:endParaRPr lang="en-US" dirty="0"/>
          </a:p>
        </p:txBody>
      </p:sp>
      <p:sp>
        <p:nvSpPr>
          <p:cNvPr id="3" name="Date Placeholder 2"/>
          <p:cNvSpPr>
            <a:spLocks noGrp="1"/>
          </p:cNvSpPr>
          <p:nvPr>
            <p:ph type="dt" sz="half" idx="10"/>
          </p:nvPr>
        </p:nvSpPr>
        <p:spPr>
          <a:xfrm>
            <a:off x="303213" y="6338555"/>
            <a:ext cx="1905000" cy="457200"/>
          </a:xfrm>
        </p:spPr>
        <p:txBody>
          <a:bodyPr/>
          <a:lstStyle/>
          <a:p>
            <a:pPr>
              <a:defRPr/>
            </a:pPr>
            <a:r>
              <a:rPr lang="en-US" altLang="en-US" dirty="0" smtClean="0"/>
              <a:t>January 26, 2016 Rev A 02/12/16</a:t>
            </a:r>
            <a:endParaRPr lang="en-US" altLang="en-US" dirty="0"/>
          </a:p>
        </p:txBody>
      </p:sp>
      <p:sp>
        <p:nvSpPr>
          <p:cNvPr id="4" name="Footer Placeholder 3"/>
          <p:cNvSpPr>
            <a:spLocks noGrp="1"/>
          </p:cNvSpPr>
          <p:nvPr>
            <p:ph type="ftr" sz="quarter" idx="11"/>
          </p:nvPr>
        </p:nvSpPr>
        <p:spPr/>
        <p:txBody>
          <a:bodyPr/>
          <a:lstStyle/>
          <a:p>
            <a:pPr>
              <a:defRPr/>
            </a:pPr>
            <a:r>
              <a:rPr lang="en-US" altLang="en-US" dirty="0" smtClean="0"/>
              <a:t>The Statistics of Time Transfer</a:t>
            </a:r>
            <a:endParaRPr lang="en-US" altLang="en-US" dirty="0"/>
          </a:p>
        </p:txBody>
      </p:sp>
      <p:sp>
        <p:nvSpPr>
          <p:cNvPr id="5" name="Slide Number Placeholder 4"/>
          <p:cNvSpPr>
            <a:spLocks noGrp="1"/>
          </p:cNvSpPr>
          <p:nvPr>
            <p:ph type="sldNum" sz="quarter" idx="12"/>
          </p:nvPr>
        </p:nvSpPr>
        <p:spPr/>
        <p:txBody>
          <a:bodyPr/>
          <a:lstStyle/>
          <a:p>
            <a:pPr>
              <a:defRPr/>
            </a:pPr>
            <a:fld id="{CED47AB3-F4B2-4620-A664-C3C4CF96775D}" type="slidenum">
              <a:rPr lang="en-US" altLang="en-US" smtClean="0"/>
              <a:pPr>
                <a:defRPr/>
              </a:pPr>
              <a:t>24</a:t>
            </a:fld>
            <a:endParaRPr lang="en-US" altLang="en-US"/>
          </a:p>
        </p:txBody>
      </p:sp>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65" y="1036815"/>
            <a:ext cx="6881037" cy="520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28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xfrm>
            <a:off x="276225" y="6347637"/>
            <a:ext cx="1905000" cy="457200"/>
          </a:xfrm>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dirty="0" smtClean="0"/>
              <a:t>January 25, </a:t>
            </a:r>
            <a:r>
              <a:rPr lang="en-US" altLang="en-US" sz="1400" dirty="0" smtClean="0"/>
              <a:t>2016 Rev A 02/12/16</a:t>
            </a:r>
            <a:endParaRPr lang="en-US" altLang="en-US" sz="1400" dirty="0" smtClean="0"/>
          </a:p>
        </p:txBody>
      </p:sp>
      <p:sp>
        <p:nvSpPr>
          <p:cNvPr id="30723"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30724"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18F91ED9-1EF9-4CF0-B29E-27CA9CF2A554}" type="slidenum">
              <a:rPr lang="en-US" altLang="en-US" sz="1400" smtClean="0"/>
              <a:pPr>
                <a:buSzTx/>
                <a:buFontTx/>
                <a:buNone/>
              </a:pPr>
              <a:t>25</a:t>
            </a:fld>
            <a:endParaRPr lang="en-US" altLang="en-US" sz="1400" smtClean="0"/>
          </a:p>
        </p:txBody>
      </p:sp>
      <p:sp>
        <p:nvSpPr>
          <p:cNvPr id="5" name="TextBox 4"/>
          <p:cNvSpPr txBox="1"/>
          <p:nvPr/>
        </p:nvSpPr>
        <p:spPr>
          <a:xfrm>
            <a:off x="276225" y="219075"/>
            <a:ext cx="537845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GPSDO Frequency Record</a:t>
            </a:r>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26" y="1085279"/>
            <a:ext cx="6955464" cy="526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xfrm>
            <a:off x="304800" y="6305107"/>
            <a:ext cx="1905000" cy="457200"/>
          </a:xfrm>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dirty="0" smtClean="0"/>
              <a:t>January 25, </a:t>
            </a:r>
            <a:r>
              <a:rPr lang="en-US" altLang="en-US" sz="1400" dirty="0" smtClean="0"/>
              <a:t>2016 Rev A 02/12/16</a:t>
            </a:r>
            <a:endParaRPr lang="en-US" altLang="en-US" sz="1400" dirty="0" smtClean="0"/>
          </a:p>
        </p:txBody>
      </p:sp>
      <p:sp>
        <p:nvSpPr>
          <p:cNvPr id="31747"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31748"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6C050071-575F-43E4-8799-9687F932AD16}" type="slidenum">
              <a:rPr lang="en-US" altLang="en-US" sz="1400" smtClean="0"/>
              <a:pPr>
                <a:buSzTx/>
                <a:buFontTx/>
                <a:buNone/>
              </a:pPr>
              <a:t>26</a:t>
            </a:fld>
            <a:endParaRPr lang="en-US" altLang="en-US" sz="1400" smtClean="0"/>
          </a:p>
        </p:txBody>
      </p:sp>
      <p:sp>
        <p:nvSpPr>
          <p:cNvPr id="5" name="TextBox 4"/>
          <p:cNvSpPr txBox="1"/>
          <p:nvPr/>
        </p:nvSpPr>
        <p:spPr>
          <a:xfrm>
            <a:off x="304800" y="203200"/>
            <a:ext cx="2906713"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GPSDO ADEV</a:t>
            </a:r>
            <a:endParaRPr lang="en-US" sz="3200" dirty="0">
              <a:solidFill>
                <a:schemeClr val="bg1"/>
              </a:solidFill>
              <a:latin typeface="+mj-lt"/>
            </a:endParaRPr>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767" y="986438"/>
            <a:ext cx="7029893" cy="531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xfrm>
            <a:off x="369888" y="6294474"/>
            <a:ext cx="1905000" cy="457200"/>
          </a:xfrm>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dirty="0" smtClean="0"/>
              <a:t>January 25, </a:t>
            </a:r>
            <a:r>
              <a:rPr lang="en-US" altLang="en-US" sz="1400" dirty="0" smtClean="0"/>
              <a:t>2016 Rev A 02/12/16</a:t>
            </a:r>
            <a:endParaRPr lang="en-US" altLang="en-US" sz="1400" dirty="0" smtClean="0"/>
          </a:p>
        </p:txBody>
      </p:sp>
      <p:sp>
        <p:nvSpPr>
          <p:cNvPr id="32771"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32772"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105F0606-62B0-4F68-B379-F945611817B0}" type="slidenum">
              <a:rPr lang="en-US" altLang="en-US" sz="1400" smtClean="0"/>
              <a:pPr>
                <a:buSzTx/>
                <a:buFontTx/>
                <a:buNone/>
              </a:pPr>
              <a:t>27</a:t>
            </a:fld>
            <a:endParaRPr lang="en-US" altLang="en-US" sz="1400" smtClean="0"/>
          </a:p>
        </p:txBody>
      </p:sp>
      <p:sp>
        <p:nvSpPr>
          <p:cNvPr id="5" name="TextBox 4"/>
          <p:cNvSpPr txBox="1"/>
          <p:nvPr/>
        </p:nvSpPr>
        <p:spPr>
          <a:xfrm>
            <a:off x="400050" y="225425"/>
            <a:ext cx="2967038"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GPSDO MDEV</a:t>
            </a:r>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23" y="1129876"/>
            <a:ext cx="6753445" cy="510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xfrm>
            <a:off x="304800" y="6253495"/>
            <a:ext cx="1905000" cy="457200"/>
          </a:xfrm>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dirty="0" smtClean="0"/>
              <a:t>January 25, </a:t>
            </a:r>
            <a:r>
              <a:rPr lang="en-US" altLang="en-US" sz="1400" dirty="0" smtClean="0"/>
              <a:t>2016 Rev A 02/12/16</a:t>
            </a:r>
            <a:endParaRPr lang="en-US" altLang="en-US" sz="1400" dirty="0" smtClean="0"/>
          </a:p>
        </p:txBody>
      </p:sp>
      <p:sp>
        <p:nvSpPr>
          <p:cNvPr id="33795"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33796"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C9C10D14-E77A-4B16-BA91-EADEA1C8C32A}" type="slidenum">
              <a:rPr lang="en-US" altLang="en-US" sz="1400" smtClean="0"/>
              <a:pPr>
                <a:buSzTx/>
                <a:buFontTx/>
                <a:buNone/>
              </a:pPr>
              <a:t>28</a:t>
            </a:fld>
            <a:endParaRPr lang="en-US" altLang="en-US" sz="1400" smtClean="0"/>
          </a:p>
        </p:txBody>
      </p:sp>
      <p:sp>
        <p:nvSpPr>
          <p:cNvPr id="5" name="TextBox 4"/>
          <p:cNvSpPr txBox="1"/>
          <p:nvPr/>
        </p:nvSpPr>
        <p:spPr>
          <a:xfrm>
            <a:off x="304800" y="219075"/>
            <a:ext cx="2868613"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GPSDO TDEV</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11" y="1073888"/>
            <a:ext cx="6846089" cy="5179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34819" name="Footer Placeholder 4"/>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34820" name="Slide Number Placeholder 5"/>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4C102B58-1FDA-43DE-9D1F-571CFB17318F}" type="slidenum">
              <a:rPr lang="en-US" altLang="en-US" sz="1400" smtClean="0"/>
              <a:pPr>
                <a:buSzTx/>
                <a:buFontTx/>
                <a:buNone/>
              </a:pPr>
              <a:t>29</a:t>
            </a:fld>
            <a:endParaRPr lang="en-US" altLang="en-US" sz="1400" smtClean="0"/>
          </a:p>
        </p:txBody>
      </p:sp>
      <p:sp>
        <p:nvSpPr>
          <p:cNvPr id="96258" name="Rectangle 2"/>
          <p:cNvSpPr>
            <a:spLocks noGrp="1" noChangeArrowheads="1"/>
          </p:cNvSpPr>
          <p:nvPr>
            <p:ph type="title"/>
          </p:nvPr>
        </p:nvSpPr>
        <p:spPr>
          <a:xfrm>
            <a:off x="193675" y="0"/>
            <a:ext cx="8666163" cy="958850"/>
          </a:xfrm>
        </p:spPr>
        <p:txBody>
          <a:bodyPr/>
          <a:lstStyle/>
          <a:p>
            <a:pPr eaLnBrk="1" hangingPunct="1">
              <a:defRPr/>
            </a:pPr>
            <a:r>
              <a:rPr lang="en-US" altLang="en-US" dirty="0" smtClean="0">
                <a:effectLst>
                  <a:outerShdw blurRad="38100" dist="38100" dir="2700000" algn="tl">
                    <a:srgbClr val="000000">
                      <a:alpha val="43137"/>
                    </a:srgbClr>
                  </a:outerShdw>
                </a:effectLst>
              </a:rPr>
              <a:t>References</a:t>
            </a:r>
          </a:p>
        </p:txBody>
      </p:sp>
      <p:sp>
        <p:nvSpPr>
          <p:cNvPr id="34822" name="Text Box 5"/>
          <p:cNvSpPr txBox="1">
            <a:spLocks noChangeArrowheads="1"/>
          </p:cNvSpPr>
          <p:nvPr/>
        </p:nvSpPr>
        <p:spPr bwMode="auto">
          <a:xfrm>
            <a:off x="719138" y="1254125"/>
            <a:ext cx="7732712"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marL="457200" indent="-457200" eaLnBrk="0" hangingPunct="0">
              <a:buSzPct val="75000"/>
              <a:buFont typeface="Wingdings 3" pitchFamily="18" charset="2"/>
              <a:buChar char="u"/>
              <a:defRPr sz="2800">
                <a:solidFill>
                  <a:schemeClr val="tx1"/>
                </a:solidFill>
                <a:latin typeface="Arial" charset="0"/>
              </a:defRPr>
            </a:lvl1pPr>
            <a:lvl2pPr marL="914400" indent="-457200" eaLnBrk="0" hangingPunct="0">
              <a:buFont typeface="Wingdings" pitchFamily="2" charset="2"/>
              <a:buChar char="§"/>
              <a:defRPr sz="2400">
                <a:solidFill>
                  <a:schemeClr val="tx1"/>
                </a:solidFill>
                <a:latin typeface="Arial" charset="0"/>
              </a:defRPr>
            </a:lvl2pPr>
            <a:lvl3pPr marL="1371600" indent="-457200" eaLnBrk="0" hangingPunct="0">
              <a:buFont typeface="Arial" charset="0"/>
              <a:buChar char="–"/>
              <a:defRPr sz="2000">
                <a:solidFill>
                  <a:schemeClr val="tx1"/>
                </a:solidFill>
                <a:latin typeface="Arial" charset="0"/>
              </a:defRPr>
            </a:lvl3pPr>
            <a:lvl4pPr marL="1828800" indent="-457200" eaLnBrk="0" hangingPunct="0">
              <a:buFont typeface="Wingdings 2" pitchFamily="18" charset="2"/>
              <a:buChar char=""/>
              <a:defRPr>
                <a:solidFill>
                  <a:schemeClr val="tx1"/>
                </a:solidFill>
                <a:latin typeface="Arial" charset="0"/>
              </a:defRPr>
            </a:lvl4pPr>
            <a:lvl5pPr marL="2286000" indent="-457200" eaLnBrk="0" hangingPunct="0">
              <a:defRPr sz="1600">
                <a:solidFill>
                  <a:schemeClr val="tx1"/>
                </a:solidFill>
                <a:latin typeface="Arial" charset="0"/>
              </a:defRPr>
            </a:lvl5pPr>
            <a:lvl6pPr marL="2743200" indent="-457200" eaLnBrk="0" fontAlgn="base" hangingPunct="0">
              <a:spcBef>
                <a:spcPct val="20000"/>
              </a:spcBef>
              <a:spcAft>
                <a:spcPct val="0"/>
              </a:spcAft>
              <a:defRPr sz="1600">
                <a:solidFill>
                  <a:schemeClr val="tx1"/>
                </a:solidFill>
                <a:latin typeface="Arial" charset="0"/>
              </a:defRPr>
            </a:lvl6pPr>
            <a:lvl7pPr marL="3200400" indent="-457200" eaLnBrk="0" fontAlgn="base" hangingPunct="0">
              <a:spcBef>
                <a:spcPct val="20000"/>
              </a:spcBef>
              <a:spcAft>
                <a:spcPct val="0"/>
              </a:spcAft>
              <a:defRPr sz="1600">
                <a:solidFill>
                  <a:schemeClr val="tx1"/>
                </a:solidFill>
                <a:latin typeface="Arial" charset="0"/>
              </a:defRPr>
            </a:lvl7pPr>
            <a:lvl8pPr marL="3657600" indent="-457200" eaLnBrk="0" fontAlgn="base" hangingPunct="0">
              <a:spcBef>
                <a:spcPct val="20000"/>
              </a:spcBef>
              <a:spcAft>
                <a:spcPct val="0"/>
              </a:spcAft>
              <a:defRPr sz="1600">
                <a:solidFill>
                  <a:schemeClr val="tx1"/>
                </a:solidFill>
                <a:latin typeface="Arial" charset="0"/>
              </a:defRPr>
            </a:lvl8pPr>
            <a:lvl9pPr marL="4114800" indent="-457200" eaLnBrk="0" fontAlgn="base" hangingPunct="0">
              <a:spcBef>
                <a:spcPct val="20000"/>
              </a:spcBef>
              <a:spcAft>
                <a:spcPct val="0"/>
              </a:spcAft>
              <a:defRPr sz="1600">
                <a:solidFill>
                  <a:schemeClr val="tx1"/>
                </a:solidFill>
                <a:latin typeface="Arial" charset="0"/>
              </a:defRPr>
            </a:lvl9pPr>
          </a:lstStyle>
          <a:p>
            <a:pPr eaLnBrk="1" hangingPunct="1">
              <a:spcBef>
                <a:spcPct val="50000"/>
              </a:spcBef>
              <a:buSzTx/>
              <a:buFontTx/>
              <a:buAutoNum type="arabicPeriod"/>
            </a:pPr>
            <a:r>
              <a:rPr lang="en-US" altLang="en-US" sz="2400">
                <a:latin typeface="Times New Roman" pitchFamily="18" charset="0"/>
              </a:rPr>
              <a:t>W.J. Riley, </a:t>
            </a:r>
            <a:r>
              <a:rPr lang="en-US" altLang="en-US" sz="2400" i="1">
                <a:latin typeface="Times New Roman" pitchFamily="18" charset="0"/>
              </a:rPr>
              <a:t>Handbook of Frequency Stability Analysis</a:t>
            </a:r>
            <a:r>
              <a:rPr lang="en-US" altLang="en-US" sz="2400">
                <a:latin typeface="Times New Roman" pitchFamily="18" charset="0"/>
              </a:rPr>
              <a:t>, NIST Special Publication 1065, National Institute of Standards and Technology, July 2008.</a:t>
            </a:r>
          </a:p>
          <a:p>
            <a:pPr eaLnBrk="1" hangingPunct="1">
              <a:spcBef>
                <a:spcPct val="50000"/>
              </a:spcBef>
              <a:buSzTx/>
              <a:buFontTx/>
              <a:buAutoNum type="arabicPeriod"/>
            </a:pPr>
            <a:r>
              <a:rPr lang="en-US" altLang="en-US" sz="2400">
                <a:latin typeface="Times New Roman" pitchFamily="18" charset="0"/>
              </a:rPr>
              <a:t>M.A. Lombardi, L.M. Nelson, A.N. Novick and V.S. Zhang, “Time and Frequency Measurements Using the Global Positioning System”, </a:t>
            </a:r>
            <a:r>
              <a:rPr lang="en-US" altLang="en-US" sz="2400" i="1">
                <a:latin typeface="Times New Roman" pitchFamily="18" charset="0"/>
              </a:rPr>
              <a:t>Cal Lab</a:t>
            </a:r>
            <a:r>
              <a:rPr lang="en-US" altLang="en-US" sz="2400">
                <a:latin typeface="Times New Roman" pitchFamily="18" charset="0"/>
              </a:rPr>
              <a:t>, July-September 2001, pp. 26-33.</a:t>
            </a:r>
          </a:p>
          <a:p>
            <a:pPr eaLnBrk="1" hangingPunct="1">
              <a:spcBef>
                <a:spcPct val="50000"/>
              </a:spcBef>
              <a:buSzTx/>
              <a:buFontTx/>
              <a:buAutoNum type="arabicPeriod"/>
            </a:pPr>
            <a:r>
              <a:rPr lang="en-US" altLang="en-US" sz="2400">
                <a:latin typeface="Times New Roman" pitchFamily="18" charset="0"/>
              </a:rPr>
              <a:t>D.W. Allan,</a:t>
            </a:r>
            <a:r>
              <a:rPr lang="en-US" altLang="en-US" sz="2400">
                <a:latin typeface="Times"/>
              </a:rPr>
              <a:t> D.D. Davis, J. Levine, M.A. Weiss, N. Hironaka and D. Okayama, “New Inexpensive Frequency Calibration Service from NIST”</a:t>
            </a:r>
            <a:r>
              <a:rPr lang="en-US" altLang="en-US" sz="2400">
                <a:latin typeface="Times New Roman" pitchFamily="18" charset="0"/>
              </a:rPr>
              <a:t>, </a:t>
            </a:r>
            <a:r>
              <a:rPr lang="en-US" altLang="en-US" sz="2400" i="1">
                <a:latin typeface="Times New Roman" pitchFamily="18" charset="0"/>
              </a:rPr>
              <a:t>Proc.  44</a:t>
            </a:r>
            <a:r>
              <a:rPr lang="en-US" altLang="en-US" sz="2400" i="1" baseline="30000">
                <a:latin typeface="Times New Roman" pitchFamily="18" charset="0"/>
              </a:rPr>
              <a:t>th</a:t>
            </a:r>
            <a:r>
              <a:rPr lang="en-US" altLang="en-US" sz="2400" i="1">
                <a:latin typeface="Times New Roman" pitchFamily="18" charset="0"/>
              </a:rPr>
              <a:t> Freq. Cont. Symp.</a:t>
            </a:r>
            <a:r>
              <a:rPr lang="en-US" altLang="en-US" sz="2400">
                <a:latin typeface="Times New Roman" pitchFamily="18" charset="0"/>
              </a:rPr>
              <a:t>, pp. 107-116, May 1990.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9219"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9220"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B9898E1B-D00C-4D25-A161-CB0A1DBA6BDA}" type="slidenum">
              <a:rPr lang="en-US" altLang="en-US" sz="1400" smtClean="0"/>
              <a:pPr>
                <a:buSzTx/>
                <a:buFontTx/>
                <a:buNone/>
              </a:pPr>
              <a:t>3</a:t>
            </a:fld>
            <a:endParaRPr lang="en-US" altLang="en-US" sz="1400" smtClean="0"/>
          </a:p>
        </p:txBody>
      </p:sp>
      <p:sp>
        <p:nvSpPr>
          <p:cNvPr id="5" name="TextBox 4"/>
          <p:cNvSpPr txBox="1"/>
          <p:nvPr/>
        </p:nvSpPr>
        <p:spPr>
          <a:xfrm>
            <a:off x="247650" y="188913"/>
            <a:ext cx="483235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A Time Transfer System</a:t>
            </a:r>
          </a:p>
        </p:txBody>
      </p:sp>
      <p:pic>
        <p:nvPicPr>
          <p:cNvPr id="92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90700"/>
            <a:ext cx="89154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3" name="TextBox 5"/>
          <p:cNvSpPr txBox="1">
            <a:spLocks noChangeArrowheads="1"/>
          </p:cNvSpPr>
          <p:nvPr/>
        </p:nvSpPr>
        <p:spPr bwMode="auto">
          <a:xfrm>
            <a:off x="552450" y="1219200"/>
            <a:ext cx="8059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a:latin typeface="Times New Roman" pitchFamily="18" charset="0"/>
                <a:cs typeface="Times New Roman" pitchFamily="18" charset="0"/>
              </a:rPr>
              <a:t>A representative one-way time transfer system is shown below:</a:t>
            </a:r>
            <a:r>
              <a:rPr lang="en-US" altLang="en-US" sz="2400"/>
              <a:t> </a:t>
            </a:r>
          </a:p>
        </p:txBody>
      </p:sp>
      <p:sp>
        <p:nvSpPr>
          <p:cNvPr id="9224" name="TextBox 6"/>
          <p:cNvSpPr txBox="1">
            <a:spLocks noChangeArrowheads="1"/>
          </p:cNvSpPr>
          <p:nvPr/>
        </p:nvSpPr>
        <p:spPr bwMode="auto">
          <a:xfrm>
            <a:off x="247650" y="4867275"/>
            <a:ext cx="88201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a:latin typeface="Times New Roman" pitchFamily="18" charset="0"/>
                <a:cs typeface="Times New Roman" pitchFamily="18" charset="0"/>
              </a:rPr>
              <a:t>The time at the far end is subject to variations caused by the frequency</a:t>
            </a:r>
          </a:p>
          <a:p>
            <a:pPr eaLnBrk="1" hangingPunct="1">
              <a:buSzTx/>
              <a:buFontTx/>
              <a:buNone/>
            </a:pPr>
            <a:r>
              <a:rPr lang="en-US" altLang="en-US" sz="2400">
                <a:latin typeface="Times New Roman" pitchFamily="18" charset="0"/>
                <a:cs typeface="Times New Roman" pitchFamily="18" charset="0"/>
              </a:rPr>
              <a:t>source, the clock, TX &amp; RX circuits and the transmission medium</a:t>
            </a:r>
          </a:p>
          <a:p>
            <a:pPr eaLnBrk="1" hangingPunct="1">
              <a:buSzTx/>
              <a:buFontTx/>
              <a:buNone/>
            </a:pPr>
            <a:r>
              <a:rPr lang="en-US" altLang="en-US" sz="2400">
                <a:latin typeface="Times New Roman" pitchFamily="18" charset="0"/>
                <a:cs typeface="Times New Roman" pitchFamily="18" charset="0"/>
              </a:rPr>
              <a:t>whose noise properties we wish to describe.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10243"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10244"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7D192194-8CD2-411C-B130-B2A794531744}" type="slidenum">
              <a:rPr lang="en-US" altLang="en-US" sz="1400" smtClean="0"/>
              <a:pPr>
                <a:buSzTx/>
                <a:buFontTx/>
                <a:buNone/>
              </a:pPr>
              <a:t>4</a:t>
            </a:fld>
            <a:endParaRPr lang="en-US" altLang="en-US" sz="1400" smtClean="0"/>
          </a:p>
        </p:txBody>
      </p:sp>
      <p:sp>
        <p:nvSpPr>
          <p:cNvPr id="5" name="TextBox 4"/>
          <p:cNvSpPr txBox="1"/>
          <p:nvPr/>
        </p:nvSpPr>
        <p:spPr>
          <a:xfrm>
            <a:off x="361950" y="219075"/>
            <a:ext cx="548640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Time Transfer Performance</a:t>
            </a:r>
          </a:p>
        </p:txBody>
      </p:sp>
      <p:sp>
        <p:nvSpPr>
          <p:cNvPr id="10246" name="TextBox 5"/>
          <p:cNvSpPr txBox="1">
            <a:spLocks noChangeArrowheads="1"/>
          </p:cNvSpPr>
          <p:nvPr/>
        </p:nvSpPr>
        <p:spPr bwMode="auto">
          <a:xfrm>
            <a:off x="609600" y="1390650"/>
            <a:ext cx="621506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buSzPct val="75000"/>
              <a:buFont typeface="Wingdings 3" pitchFamily="18" charset="2"/>
              <a:buChar char="u"/>
              <a:defRPr sz="2800">
                <a:solidFill>
                  <a:schemeClr val="tx1"/>
                </a:solidFill>
                <a:latin typeface="Arial" charset="0"/>
              </a:defRPr>
            </a:lvl1pPr>
            <a:lvl2pPr marL="800100" indent="-34290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 typeface="Arial" charset="0"/>
              <a:buChar char="•"/>
            </a:pPr>
            <a:r>
              <a:rPr lang="en-US" altLang="en-US" sz="2400">
                <a:latin typeface="Times New Roman" pitchFamily="18" charset="0"/>
                <a:cs typeface="Times New Roman" pitchFamily="18" charset="0"/>
              </a:rPr>
              <a:t>Accuracy</a:t>
            </a:r>
          </a:p>
          <a:p>
            <a:pPr lvl="1" eaLnBrk="1" hangingPunct="1">
              <a:buFont typeface="Arial" charset="0"/>
              <a:buChar char="•"/>
            </a:pPr>
            <a:r>
              <a:rPr lang="en-US" altLang="en-US" sz="2000">
                <a:latin typeface="Times New Roman" pitchFamily="18" charset="0"/>
                <a:cs typeface="Times New Roman" pitchFamily="18" charset="0"/>
              </a:rPr>
              <a:t>Positioning, Calibration, Error Budget</a:t>
            </a:r>
          </a:p>
          <a:p>
            <a:pPr eaLnBrk="1" hangingPunct="1">
              <a:buSzTx/>
              <a:buFont typeface="Arial" charset="0"/>
              <a:buChar char="•"/>
            </a:pPr>
            <a:r>
              <a:rPr lang="en-US" altLang="en-US" sz="2400">
                <a:latin typeface="Times New Roman" pitchFamily="18" charset="0"/>
                <a:cs typeface="Times New Roman" pitchFamily="18" charset="0"/>
              </a:rPr>
              <a:t>Noise, Scatter, Jitter, Variability</a:t>
            </a:r>
          </a:p>
          <a:p>
            <a:pPr lvl="1" eaLnBrk="1" hangingPunct="1">
              <a:buFont typeface="Arial" charset="0"/>
              <a:buChar char="•"/>
            </a:pPr>
            <a:r>
              <a:rPr lang="en-US" altLang="en-US" sz="2000">
                <a:latin typeface="Times New Roman" pitchFamily="18" charset="0"/>
                <a:cs typeface="Times New Roman" pitchFamily="18" charset="0"/>
              </a:rPr>
              <a:t>The Main Topic of this Talk - Statistics</a:t>
            </a:r>
          </a:p>
          <a:p>
            <a:pPr eaLnBrk="1" hangingPunct="1">
              <a:buSzTx/>
              <a:buFont typeface="Arial" charset="0"/>
              <a:buChar char="•"/>
            </a:pPr>
            <a:r>
              <a:rPr lang="en-US" altLang="en-US" sz="2400">
                <a:latin typeface="Times New Roman" pitchFamily="18" charset="0"/>
                <a:cs typeface="Times New Roman" pitchFamily="18" charset="0"/>
              </a:rPr>
              <a:t>Drift, Wandering</a:t>
            </a:r>
          </a:p>
          <a:p>
            <a:pPr lvl="1" eaLnBrk="1" hangingPunct="1">
              <a:buFont typeface="Arial" charset="0"/>
              <a:buChar char="•"/>
            </a:pPr>
            <a:r>
              <a:rPr lang="en-US" altLang="en-US" sz="2000">
                <a:latin typeface="Times New Roman" pitchFamily="18" charset="0"/>
                <a:cs typeface="Times New Roman" pitchFamily="18" charset="0"/>
              </a:rPr>
              <a:t>A Secondary Topic of this Talk – Fits &amp; Models</a:t>
            </a:r>
          </a:p>
          <a:p>
            <a:pPr eaLnBrk="1" hangingPunct="1">
              <a:buSzTx/>
              <a:buFont typeface="Arial" charset="0"/>
              <a:buChar char="•"/>
            </a:pPr>
            <a:r>
              <a:rPr lang="en-US" altLang="en-US" sz="2400">
                <a:latin typeface="Times New Roman" pitchFamily="18" charset="0"/>
                <a:cs typeface="Times New Roman" pitchFamily="18" charset="0"/>
              </a:rPr>
              <a:t>Environmental Sensitivity, TC, EMI</a:t>
            </a:r>
          </a:p>
          <a:p>
            <a:pPr lvl="1" eaLnBrk="1" hangingPunct="1">
              <a:buFont typeface="Arial" charset="0"/>
              <a:buChar char="•"/>
            </a:pPr>
            <a:r>
              <a:rPr lang="en-US" altLang="en-US" sz="2000">
                <a:latin typeface="Times New Roman" pitchFamily="18" charset="0"/>
                <a:cs typeface="Times New Roman" pitchFamily="18" charset="0"/>
              </a:rPr>
              <a:t>Similar Measurements Used to Assess Sensitivities</a:t>
            </a:r>
          </a:p>
          <a:p>
            <a:pPr eaLnBrk="1" hangingPunct="1">
              <a:buSzTx/>
              <a:buFont typeface="Arial" charset="0"/>
              <a:buChar char="•"/>
            </a:pPr>
            <a:r>
              <a:rPr lang="en-US" altLang="en-US" sz="2400">
                <a:latin typeface="Times New Roman" pitchFamily="18" charset="0"/>
                <a:cs typeface="Times New Roman" pitchFamily="18" charset="0"/>
              </a:rPr>
              <a:t>Jumps, Lurches, Glitches, Outliers</a:t>
            </a:r>
          </a:p>
          <a:p>
            <a:pPr lvl="1" eaLnBrk="1" hangingPunct="1">
              <a:buFont typeface="Arial" charset="0"/>
              <a:buChar char="•"/>
            </a:pPr>
            <a:r>
              <a:rPr lang="en-US" altLang="en-US" sz="2000">
                <a:latin typeface="Times New Roman" pitchFamily="18" charset="0"/>
                <a:cs typeface="Times New Roman" pitchFamily="18" charset="0"/>
              </a:rPr>
              <a:t>Must Be Dealt With to Analyze Noise, etc.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11267"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11268"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2F6CAEE8-0D37-4F2B-9A2A-19B7AE29127C}" type="slidenum">
              <a:rPr lang="en-US" altLang="en-US" sz="1400" smtClean="0"/>
              <a:pPr>
                <a:buSzTx/>
                <a:buFontTx/>
                <a:buNone/>
              </a:pPr>
              <a:t>5</a:t>
            </a:fld>
            <a:endParaRPr lang="en-US" altLang="en-US" sz="1400" smtClean="0"/>
          </a:p>
        </p:txBody>
      </p:sp>
      <p:sp>
        <p:nvSpPr>
          <p:cNvPr id="7" name="Rectangle 6"/>
          <p:cNvSpPr/>
          <p:nvPr/>
        </p:nvSpPr>
        <p:spPr>
          <a:xfrm>
            <a:off x="350838" y="227013"/>
            <a:ext cx="2300287" cy="584200"/>
          </a:xfrm>
          <a:prstGeom prst="rect">
            <a:avLst/>
          </a:prstGeom>
        </p:spPr>
        <p:txBody>
          <a:bodyPr wrap="none">
            <a:spAutoFit/>
          </a:bodyPr>
          <a:lstStyle/>
          <a:p>
            <a:pPr>
              <a:defRPr/>
            </a:pPr>
            <a:r>
              <a:rPr lang="en-US" altLang="en-US" sz="3200" b="1" dirty="0">
                <a:solidFill>
                  <a:schemeClr val="bg1"/>
                </a:solidFill>
                <a:effectLst>
                  <a:outerShdw blurRad="38100" dist="38100" dir="2700000" algn="tl">
                    <a:srgbClr val="000000">
                      <a:alpha val="43137"/>
                    </a:srgbClr>
                  </a:outerShdw>
                </a:effectLst>
                <a:latin typeface="+mj-lt"/>
              </a:rPr>
              <a:t>Definitions</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10" name="Rectangle 9"/>
          <p:cNvSpPr>
            <a:spLocks noRot="1" noChangeAspect="1" noMove="1" noResize="1" noEditPoints="1" noAdjustHandles="1" noChangeArrowheads="1" noChangeShapeType="1" noTextEdit="1"/>
          </p:cNvSpPr>
          <p:nvPr/>
        </p:nvSpPr>
        <p:spPr>
          <a:xfrm>
            <a:off x="533399" y="2369809"/>
            <a:ext cx="5686425" cy="461665"/>
          </a:xfrm>
          <a:prstGeom prst="rect">
            <a:avLst/>
          </a:prstGeom>
          <a:blipFill rotWithShape="1">
            <a:blip r:embed="rId3"/>
            <a:stretch>
              <a:fillRect b="-21333"/>
            </a:stretch>
          </a:blipFill>
        </p:spPr>
        <p:txBody>
          <a:bodyPr/>
          <a:lstStyle/>
          <a:p>
            <a:pPr>
              <a:defRPr/>
            </a:pPr>
            <a:r>
              <a:rPr lang="en-US">
                <a:noFill/>
              </a:rPr>
              <a:t> </a:t>
            </a:r>
          </a:p>
        </p:txBody>
      </p:sp>
      <p:sp>
        <p:nvSpPr>
          <p:cNvPr id="11271" name="TextBox 10"/>
          <p:cNvSpPr txBox="1">
            <a:spLocks noChangeArrowheads="1"/>
          </p:cNvSpPr>
          <p:nvPr/>
        </p:nvSpPr>
        <p:spPr bwMode="auto">
          <a:xfrm>
            <a:off x="533400" y="1362075"/>
            <a:ext cx="70485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dirty="0">
                <a:latin typeface="Times New Roman" pitchFamily="18" charset="0"/>
                <a:cs typeface="Times New Roman" pitchFamily="18" charset="0"/>
              </a:rPr>
              <a:t>A time transfer system can be modeled as a sinusoidal</a:t>
            </a:r>
          </a:p>
          <a:p>
            <a:pPr eaLnBrk="1" hangingPunct="1">
              <a:buSzTx/>
              <a:buFontTx/>
              <a:buNone/>
            </a:pPr>
            <a:r>
              <a:rPr lang="en-US" altLang="en-US" sz="2400" dirty="0">
                <a:latin typeface="Times New Roman" pitchFamily="18" charset="0"/>
                <a:cs typeface="Times New Roman" pitchFamily="18" charset="0"/>
              </a:rPr>
              <a:t>signal whose phase is  measured at a remote location.</a:t>
            </a:r>
          </a:p>
        </p:txBody>
      </p:sp>
      <p:sp>
        <p:nvSpPr>
          <p:cNvPr id="11273" name="TextBox 12"/>
          <p:cNvSpPr txBox="1">
            <a:spLocks noChangeArrowheads="1"/>
          </p:cNvSpPr>
          <p:nvPr/>
        </p:nvSpPr>
        <p:spPr bwMode="auto">
          <a:xfrm>
            <a:off x="533400" y="4076700"/>
            <a:ext cx="715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dirty="0">
                <a:latin typeface="Times New Roman" pitchFamily="18" charset="0"/>
                <a:cs typeface="Times New Roman" pitchFamily="18" charset="0"/>
              </a:rPr>
              <a:t>We can also define the fractional frequency deviation as:</a:t>
            </a:r>
          </a:p>
        </p:txBody>
      </p:sp>
      <p:sp>
        <p:nvSpPr>
          <p:cNvPr id="14" name="Rectangle 13"/>
          <p:cNvSpPr>
            <a:spLocks noRot="1" noChangeAspect="1" noMove="1" noResize="1" noEditPoints="1" noAdjustHandles="1" noChangeArrowheads="1" noChangeShapeType="1" noTextEdit="1"/>
          </p:cNvSpPr>
          <p:nvPr/>
        </p:nvSpPr>
        <p:spPr>
          <a:xfrm>
            <a:off x="546831" y="4619030"/>
            <a:ext cx="6661876" cy="873829"/>
          </a:xfrm>
          <a:prstGeom prst="rect">
            <a:avLst/>
          </a:prstGeom>
          <a:blipFill rotWithShape="1">
            <a:blip r:embed="rId4"/>
            <a:stretch>
              <a:fillRect/>
            </a:stretch>
          </a:blipFill>
        </p:spPr>
        <p:txBody>
          <a:bodyPr/>
          <a:lstStyle/>
          <a:p>
            <a:pPr>
              <a:defRPr/>
            </a:pPr>
            <a:r>
              <a:rPr lang="en-US">
                <a:noFill/>
              </a:rPr>
              <a:t> </a:t>
            </a:r>
          </a:p>
        </p:txBody>
      </p:sp>
      <p:sp>
        <p:nvSpPr>
          <p:cNvPr id="3" name="TextBox 2"/>
          <p:cNvSpPr txBox="1"/>
          <p:nvPr/>
        </p:nvSpPr>
        <p:spPr>
          <a:xfrm>
            <a:off x="569644" y="3051545"/>
            <a:ext cx="6976012" cy="904863"/>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We are primarily interested in the phase deviation, </a:t>
            </a:r>
            <a:r>
              <a:rPr lang="en-US" dirty="0" smtClean="0">
                <a:latin typeface="Times New Roman" panose="02020603050405020304" pitchFamily="18" charset="0"/>
                <a:cs typeface="Times New Roman" panose="02020603050405020304" pitchFamily="18" charset="0"/>
                <a:sym typeface="Symbol"/>
              </a:rPr>
              <a:t>(t),</a:t>
            </a:r>
          </a:p>
          <a:p>
            <a:r>
              <a:rPr lang="en-US" dirty="0" smtClean="0">
                <a:latin typeface="Times New Roman" panose="02020603050405020304" pitchFamily="18" charset="0"/>
                <a:cs typeface="Times New Roman" panose="02020603050405020304" pitchFamily="18" charset="0"/>
                <a:sym typeface="Symbol"/>
              </a:rPr>
              <a:t>and the corresponding time deviation x(t)=(t)/2</a:t>
            </a:r>
            <a:r>
              <a:rPr lang="en-US" baseline="-25000" dirty="0" smtClean="0">
                <a:latin typeface="Times New Roman" panose="02020603050405020304" pitchFamily="18" charset="0"/>
                <a:cs typeface="Times New Roman" panose="02020603050405020304" pitchFamily="18" charset="0"/>
                <a:sym typeface="Symbol"/>
              </a:rPr>
              <a:t>0</a:t>
            </a:r>
            <a:r>
              <a:rPr lang="en-US" dirty="0" smtClean="0">
                <a:latin typeface="Times New Roman" panose="02020603050405020304" pitchFamily="18" charset="0"/>
                <a:cs typeface="Times New Roman" panose="02020603050405020304" pitchFamily="18" charset="0"/>
                <a:sym typeface="Symbol"/>
              </a:rPr>
              <a:t>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12291"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12292"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CE1221C5-F006-4E73-B2CF-345892039555}" type="slidenum">
              <a:rPr lang="en-US" altLang="en-US" sz="1400" smtClean="0"/>
              <a:pPr>
                <a:buSzTx/>
                <a:buFontTx/>
                <a:buNone/>
              </a:pPr>
              <a:t>6</a:t>
            </a:fld>
            <a:endParaRPr lang="en-US" altLang="en-US" sz="1400" smtClean="0"/>
          </a:p>
        </p:txBody>
      </p:sp>
      <p:sp>
        <p:nvSpPr>
          <p:cNvPr id="5" name="Rectangle 4"/>
          <p:cNvSpPr/>
          <p:nvPr/>
        </p:nvSpPr>
        <p:spPr>
          <a:xfrm>
            <a:off x="331788" y="227013"/>
            <a:ext cx="4094162" cy="584200"/>
          </a:xfrm>
          <a:prstGeom prst="rect">
            <a:avLst/>
          </a:prstGeom>
        </p:spPr>
        <p:txBody>
          <a:bodyPr wrap="none">
            <a:spAutoFit/>
          </a:bodyPr>
          <a:lstStyle/>
          <a:p>
            <a:pPr>
              <a:defRPr/>
            </a:pPr>
            <a:r>
              <a:rPr lang="en-US" altLang="en-US" sz="3200" b="1" dirty="0">
                <a:solidFill>
                  <a:schemeClr val="bg1"/>
                </a:solidFill>
                <a:effectLst>
                  <a:outerShdw blurRad="38100" dist="38100" dir="2700000" algn="tl">
                    <a:srgbClr val="000000">
                      <a:alpha val="43137"/>
                    </a:srgbClr>
                  </a:outerShdw>
                </a:effectLst>
                <a:latin typeface="+mj-lt"/>
              </a:rPr>
              <a:t>Time Transfer Noise</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12294" name="TextBox 5"/>
          <p:cNvSpPr txBox="1">
            <a:spLocks noChangeArrowheads="1"/>
          </p:cNvSpPr>
          <p:nvPr/>
        </p:nvSpPr>
        <p:spPr bwMode="auto">
          <a:xfrm>
            <a:off x="630238" y="1163638"/>
            <a:ext cx="7745412"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400">
                <a:latin typeface="Times New Roman" pitchFamily="18" charset="0"/>
                <a:cs typeface="Times New Roman" pitchFamily="18" charset="0"/>
              </a:rPr>
              <a:t>The frequency source, clock, transmitter &amp; receiver circuits,</a:t>
            </a:r>
          </a:p>
          <a:p>
            <a:pPr eaLnBrk="1" hangingPunct="1">
              <a:buSzTx/>
              <a:buFontTx/>
              <a:buNone/>
            </a:pPr>
            <a:r>
              <a:rPr lang="en-US" altLang="en-US" sz="2400">
                <a:latin typeface="Times New Roman" pitchFamily="18" charset="0"/>
                <a:cs typeface="Times New Roman" pitchFamily="18" charset="0"/>
              </a:rPr>
              <a:t>and the transmission medium can be considered to have</a:t>
            </a:r>
          </a:p>
          <a:p>
            <a:pPr eaLnBrk="1" hangingPunct="1">
              <a:buSzTx/>
              <a:buFontTx/>
              <a:buNone/>
            </a:pPr>
            <a:r>
              <a:rPr lang="en-US" altLang="en-US" sz="2400">
                <a:latin typeface="Times New Roman" pitchFamily="18" charset="0"/>
                <a:cs typeface="Times New Roman" pitchFamily="18" charset="0"/>
              </a:rPr>
              <a:t>noise  mechanisms that have power law spectral densities</a:t>
            </a:r>
          </a:p>
          <a:p>
            <a:pPr eaLnBrk="1" hangingPunct="1">
              <a:buSzTx/>
              <a:buFontTx/>
              <a:buNone/>
            </a:pPr>
            <a:r>
              <a:rPr lang="en-US" altLang="en-US" sz="2400">
                <a:latin typeface="Times New Roman" pitchFamily="18" charset="0"/>
                <a:cs typeface="Times New Roman" pitchFamily="18" charset="0"/>
              </a:rPr>
              <a:t>and corresponding time domain statistical properties of</a:t>
            </a:r>
          </a:p>
          <a:p>
            <a:pPr eaLnBrk="1" hangingPunct="1">
              <a:buSzTx/>
              <a:buFontTx/>
              <a:buNone/>
            </a:pPr>
            <a:r>
              <a:rPr lang="en-US" altLang="en-US" sz="2400">
                <a:latin typeface="Times New Roman" pitchFamily="18" charset="0"/>
                <a:cs typeface="Times New Roman" pitchFamily="18" charset="0"/>
              </a:rPr>
              <a:t>their frequency fluctuations:  </a:t>
            </a:r>
          </a:p>
        </p:txBody>
      </p:sp>
      <p:sp>
        <p:nvSpPr>
          <p:cNvPr id="7" name="Rectangle 6"/>
          <p:cNvSpPr>
            <a:spLocks noRot="1" noChangeAspect="1" noMove="1" noResize="1" noEditPoints="1" noAdjustHandles="1" noChangeArrowheads="1" noChangeShapeType="1" noTextEdit="1"/>
          </p:cNvSpPr>
          <p:nvPr/>
        </p:nvSpPr>
        <p:spPr>
          <a:xfrm>
            <a:off x="4947571" y="3147216"/>
            <a:ext cx="2326150" cy="501419"/>
          </a:xfrm>
          <a:prstGeom prst="rect">
            <a:avLst/>
          </a:prstGeom>
          <a:blipFill rotWithShape="1">
            <a:blip r:embed="rId3"/>
            <a:stretch>
              <a:fillRect b="-9639"/>
            </a:stretch>
          </a:blipFill>
        </p:spPr>
        <p:txBody>
          <a:bodyPr/>
          <a:lstStyle/>
          <a:p>
            <a:pPr>
              <a:defRPr/>
            </a:pPr>
            <a:r>
              <a:rPr lang="en-US">
                <a:noFill/>
              </a:rPr>
              <a:t> </a:t>
            </a:r>
          </a:p>
        </p:txBody>
      </p:sp>
      <p:graphicFrame>
        <p:nvGraphicFramePr>
          <p:cNvPr id="8" name="Table 7"/>
          <p:cNvGraphicFramePr>
            <a:graphicFrameLocks noGrp="1"/>
          </p:cNvGraphicFramePr>
          <p:nvPr/>
        </p:nvGraphicFramePr>
        <p:xfrm>
          <a:off x="1377950" y="4025900"/>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latin typeface="Times New Roman" panose="02020603050405020304" pitchFamily="18" charset="0"/>
                          <a:cs typeface="Times New Roman" panose="02020603050405020304" pitchFamily="18" charset="0"/>
                        </a:rPr>
                        <a:t>Power Law Exponent, </a:t>
                      </a:r>
                      <a:r>
                        <a:rPr lang="en-US" dirty="0" smtClean="0">
                          <a:latin typeface="Times New Roman" panose="02020603050405020304" pitchFamily="18" charset="0"/>
                          <a:cs typeface="Times New Roman" panose="02020603050405020304" pitchFamily="18" charset="0"/>
                          <a:sym typeface="Symbol"/>
                        </a:rPr>
                        <a: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Noise</a:t>
                      </a:r>
                      <a:r>
                        <a:rPr lang="en-US" baseline="0" dirty="0" smtClean="0">
                          <a:latin typeface="Times New Roman" panose="02020603050405020304" pitchFamily="18" charset="0"/>
                          <a:cs typeface="Times New Roman" panose="02020603050405020304" pitchFamily="18" charset="0"/>
                        </a:rPr>
                        <a:t> Type</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White</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Flicker</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Random Walk</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Flicker Walk</a:t>
                      </a:r>
                      <a:endParaRPr lang="en-US"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13315"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13316"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D1E7ADF2-75E6-4268-8100-2E91840E2354}" type="slidenum">
              <a:rPr lang="en-US" altLang="en-US" sz="1400" smtClean="0"/>
              <a:pPr>
                <a:buSzTx/>
                <a:buFontTx/>
                <a:buNone/>
              </a:pPr>
              <a:t>7</a:t>
            </a:fld>
            <a:endParaRPr lang="en-US" altLang="en-US" sz="1400" smtClean="0"/>
          </a:p>
        </p:txBody>
      </p:sp>
      <p:sp>
        <p:nvSpPr>
          <p:cNvPr id="5" name="TextBox 4"/>
          <p:cNvSpPr txBox="1"/>
          <p:nvPr/>
        </p:nvSpPr>
        <p:spPr>
          <a:xfrm>
            <a:off x="314325" y="219075"/>
            <a:ext cx="355600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Power Law Noise</a:t>
            </a:r>
          </a:p>
        </p:txBody>
      </p:sp>
      <p:pic>
        <p:nvPicPr>
          <p:cNvPr id="13318" name="Picture 2" descr="http://wriley.com/Noisep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165225"/>
            <a:ext cx="66167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14339"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14340"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1E560E3A-12C3-45E6-9CE0-A6CA5CDAC334}" type="slidenum">
              <a:rPr lang="en-US" altLang="en-US" sz="1400" smtClean="0"/>
              <a:pPr>
                <a:buSzTx/>
                <a:buFontTx/>
                <a:buNone/>
              </a:pPr>
              <a:t>8</a:t>
            </a:fld>
            <a:endParaRPr lang="en-US" altLang="en-US" sz="1400" smtClean="0"/>
          </a:p>
        </p:txBody>
      </p:sp>
      <p:sp>
        <p:nvSpPr>
          <p:cNvPr id="5" name="TextBox 4"/>
          <p:cNvSpPr txBox="1"/>
          <p:nvPr/>
        </p:nvSpPr>
        <p:spPr>
          <a:xfrm>
            <a:off x="274638" y="238125"/>
            <a:ext cx="464820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More Power Law Noise</a:t>
            </a:r>
          </a:p>
        </p:txBody>
      </p:sp>
      <p:pic>
        <p:nvPicPr>
          <p:cNvPr id="14342" name="Picture 2" descr="C:\Users\Bill\Pictures\alpha=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263650"/>
            <a:ext cx="3887787"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descr="C:\Users\Bill\Pictures\alpha=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75" y="1281113"/>
            <a:ext cx="38862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descr="C:\Users\Bill\Pictures\alpha=1point5.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38" y="3914775"/>
            <a:ext cx="38862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5" descr="C:\Users\Bill\Pictures\alpha=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375" y="3914775"/>
            <a:ext cx="38862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5"/>
          <p:cNvSpPr txBox="1">
            <a:spLocks noChangeArrowheads="1"/>
          </p:cNvSpPr>
          <p:nvPr/>
        </p:nvSpPr>
        <p:spPr bwMode="auto">
          <a:xfrm>
            <a:off x="1216025" y="3033713"/>
            <a:ext cx="2092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000">
                <a:sym typeface="Symbol" pitchFamily="18" charset="2"/>
              </a:rPr>
              <a:t>=0 White Noise</a:t>
            </a:r>
            <a:endParaRPr lang="en-US" altLang="en-US" sz="2000"/>
          </a:p>
        </p:txBody>
      </p:sp>
      <p:sp>
        <p:nvSpPr>
          <p:cNvPr id="14347" name="TextBox 7"/>
          <p:cNvSpPr txBox="1">
            <a:spLocks noChangeArrowheads="1"/>
          </p:cNvSpPr>
          <p:nvPr/>
        </p:nvSpPr>
        <p:spPr bwMode="auto">
          <a:xfrm>
            <a:off x="5505450" y="3043238"/>
            <a:ext cx="227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000">
                <a:sym typeface="Symbol" pitchFamily="18" charset="2"/>
              </a:rPr>
              <a:t>=-1 Flicker Noise</a:t>
            </a:r>
            <a:endParaRPr lang="en-US" altLang="en-US" sz="2000"/>
          </a:p>
        </p:txBody>
      </p:sp>
      <p:sp>
        <p:nvSpPr>
          <p:cNvPr id="14348" name="TextBox 8"/>
          <p:cNvSpPr txBox="1">
            <a:spLocks noChangeArrowheads="1"/>
          </p:cNvSpPr>
          <p:nvPr/>
        </p:nvSpPr>
        <p:spPr bwMode="auto">
          <a:xfrm>
            <a:off x="698500" y="5668963"/>
            <a:ext cx="2986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000">
                <a:sym typeface="Symbol" pitchFamily="18" charset="2"/>
              </a:rPr>
              <a:t>=-1.5 Flicker/RW Noise</a:t>
            </a:r>
            <a:endParaRPr lang="en-US" altLang="en-US" sz="2000"/>
          </a:p>
        </p:txBody>
      </p:sp>
      <p:sp>
        <p:nvSpPr>
          <p:cNvPr id="14349" name="TextBox 9"/>
          <p:cNvSpPr txBox="1">
            <a:spLocks noChangeArrowheads="1"/>
          </p:cNvSpPr>
          <p:nvPr/>
        </p:nvSpPr>
        <p:spPr bwMode="auto">
          <a:xfrm>
            <a:off x="5018088" y="5653088"/>
            <a:ext cx="3122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Tx/>
              <a:buNone/>
            </a:pPr>
            <a:r>
              <a:rPr lang="en-US" altLang="en-US" sz="2000">
                <a:sym typeface="Symbol" pitchFamily="18" charset="2"/>
              </a:rPr>
              <a:t>=-2 Random Walk Noise</a:t>
            </a:r>
            <a:endParaRPr lang="en-US" alt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January 25, 2016</a:t>
            </a:r>
          </a:p>
        </p:txBody>
      </p:sp>
      <p:sp>
        <p:nvSpPr>
          <p:cNvPr id="15363" name="Footer Placeholder 2"/>
          <p:cNvSpPr>
            <a:spLocks noGrp="1"/>
          </p:cNvSpPr>
          <p:nvPr>
            <p:ph type="ftr" sz="quarter" idx="11"/>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r>
              <a:rPr lang="en-US" altLang="en-US" sz="1400" smtClean="0"/>
              <a:t>The Statistics of Time Transfer</a:t>
            </a:r>
          </a:p>
        </p:txBody>
      </p:sp>
      <p:sp>
        <p:nvSpPr>
          <p:cNvPr id="15364" name="Slide Number Placeholder 3"/>
          <p:cNvSpPr>
            <a:spLocks noGrp="1"/>
          </p:cNvSpPr>
          <p:nvPr>
            <p:ph type="sldNum" sz="quarter" idx="12"/>
          </p:nvPr>
        </p:nvSpPr>
        <p:spPr>
          <a:noFill/>
        </p:spPr>
        <p:txBody>
          <a:bodyPr/>
          <a:lstStyle>
            <a:lvl1pPr eaLnBrk="0" hangingPunct="0">
              <a:buSzPct val="75000"/>
              <a:buFont typeface="Wingdings 3" pitchFamily="18" charset="2"/>
              <a:buChar char="u"/>
              <a:defRPr sz="2800">
                <a:solidFill>
                  <a:schemeClr val="tx1"/>
                </a:solidFill>
                <a:latin typeface="Arial" charset="0"/>
              </a:defRPr>
            </a:lvl1pPr>
            <a:lvl2pPr marL="742950" indent="-28575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SzTx/>
              <a:buFontTx/>
              <a:buNone/>
            </a:pPr>
            <a:fld id="{56D23CA7-426F-47CE-AFBD-6DD2B9EBA468}" type="slidenum">
              <a:rPr lang="en-US" altLang="en-US" sz="1400" smtClean="0"/>
              <a:pPr>
                <a:buSzTx/>
                <a:buFontTx/>
                <a:buNone/>
              </a:pPr>
              <a:t>9</a:t>
            </a:fld>
            <a:endParaRPr lang="en-US" altLang="en-US" sz="1400" smtClean="0"/>
          </a:p>
        </p:txBody>
      </p:sp>
      <p:sp>
        <p:nvSpPr>
          <p:cNvPr id="5" name="TextBox 4"/>
          <p:cNvSpPr txBox="1"/>
          <p:nvPr/>
        </p:nvSpPr>
        <p:spPr>
          <a:xfrm>
            <a:off x="200025" y="222250"/>
            <a:ext cx="6394450" cy="584200"/>
          </a:xfrm>
          <a:prstGeom prst="rect">
            <a:avLst/>
          </a:prstGeom>
          <a:noFill/>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latin typeface="+mj-lt"/>
              </a:rPr>
              <a:t>Time Domain Stability Statistics</a:t>
            </a:r>
          </a:p>
        </p:txBody>
      </p:sp>
      <p:sp>
        <p:nvSpPr>
          <p:cNvPr id="15366" name="TextBox 6"/>
          <p:cNvSpPr txBox="1">
            <a:spLocks noChangeArrowheads="1"/>
          </p:cNvSpPr>
          <p:nvPr/>
        </p:nvSpPr>
        <p:spPr bwMode="auto">
          <a:xfrm>
            <a:off x="885825" y="1323975"/>
            <a:ext cx="711835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buSzPct val="75000"/>
              <a:buFont typeface="Wingdings 3" pitchFamily="18" charset="2"/>
              <a:buChar char="u"/>
              <a:defRPr sz="2800">
                <a:solidFill>
                  <a:schemeClr val="tx1"/>
                </a:solidFill>
                <a:latin typeface="Arial" charset="0"/>
              </a:defRPr>
            </a:lvl1pPr>
            <a:lvl2pPr marL="800100" indent="-342900" eaLnBrk="0" hangingPunct="0">
              <a:buFont typeface="Wingdings" pitchFamily="2" charset="2"/>
              <a:buChar char="§"/>
              <a:defRPr sz="2400">
                <a:solidFill>
                  <a:schemeClr val="tx1"/>
                </a:solidFill>
                <a:latin typeface="Arial" charset="0"/>
              </a:defRPr>
            </a:lvl2pPr>
            <a:lvl3pPr marL="1143000" indent="-228600" eaLnBrk="0" hangingPunct="0">
              <a:buFont typeface="Arial" charset="0"/>
              <a:buChar char="–"/>
              <a:defRPr sz="2000">
                <a:solidFill>
                  <a:schemeClr val="tx1"/>
                </a:solidFill>
                <a:latin typeface="Arial" charset="0"/>
              </a:defRPr>
            </a:lvl3pPr>
            <a:lvl4pPr marL="1600200" indent="-228600" eaLnBrk="0" hangingPunct="0">
              <a:buFont typeface="Wingdings 2" pitchFamily="18" charset="2"/>
              <a:buChar char=""/>
              <a:defRPr>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buSzTx/>
              <a:buFont typeface="Arial" charset="0"/>
              <a:buChar char="•"/>
            </a:pPr>
            <a:r>
              <a:rPr lang="en-US" altLang="en-US" sz="2400" dirty="0"/>
              <a:t>Standard Deviation</a:t>
            </a:r>
          </a:p>
          <a:p>
            <a:pPr lvl="1" eaLnBrk="1" hangingPunct="1">
              <a:buFont typeface="Arial" charset="0"/>
              <a:buChar char="•"/>
            </a:pPr>
            <a:r>
              <a:rPr lang="en-US" altLang="en-US" sz="2000" dirty="0"/>
              <a:t>Familiar, But Doesn’t Converge for </a:t>
            </a:r>
            <a:r>
              <a:rPr lang="en-US" altLang="en-US" sz="2000" dirty="0">
                <a:sym typeface="Symbol" pitchFamily="18" charset="2"/>
              </a:rPr>
              <a:t> &lt; 0</a:t>
            </a:r>
            <a:r>
              <a:rPr lang="en-US" altLang="en-US" sz="2000" dirty="0"/>
              <a:t> </a:t>
            </a:r>
          </a:p>
          <a:p>
            <a:pPr eaLnBrk="1" hangingPunct="1">
              <a:buSzTx/>
              <a:buFont typeface="Arial" charset="0"/>
              <a:buChar char="•"/>
            </a:pPr>
            <a:r>
              <a:rPr lang="en-US" altLang="en-US" sz="2400" dirty="0"/>
              <a:t>Allan Deviation</a:t>
            </a:r>
          </a:p>
          <a:p>
            <a:pPr lvl="1" eaLnBrk="1" hangingPunct="1">
              <a:buFont typeface="Arial" charset="0"/>
              <a:buChar char="•"/>
            </a:pPr>
            <a:r>
              <a:rPr lang="en-US" altLang="en-US" sz="2000" dirty="0"/>
              <a:t>Most Commonly Used Measure of Frequency Stability</a:t>
            </a:r>
          </a:p>
          <a:p>
            <a:pPr eaLnBrk="1" hangingPunct="1">
              <a:buSzTx/>
              <a:buFont typeface="Arial" charset="0"/>
              <a:buChar char="•"/>
            </a:pPr>
            <a:r>
              <a:rPr lang="en-US" altLang="en-US" sz="2400" dirty="0"/>
              <a:t>Modified Allan Deviation</a:t>
            </a:r>
          </a:p>
          <a:p>
            <a:pPr lvl="1" eaLnBrk="1" hangingPunct="1">
              <a:buFont typeface="Arial" charset="0"/>
              <a:buChar char="•"/>
            </a:pPr>
            <a:r>
              <a:rPr lang="en-US" altLang="en-US" sz="2000" dirty="0"/>
              <a:t>Especially Suitable for Analyzing Phase Fluctuations</a:t>
            </a:r>
          </a:p>
          <a:p>
            <a:pPr eaLnBrk="1" hangingPunct="1">
              <a:buSzTx/>
              <a:buFont typeface="Arial" charset="0"/>
              <a:buChar char="•"/>
            </a:pPr>
            <a:r>
              <a:rPr lang="en-US" altLang="en-US" sz="2400" dirty="0"/>
              <a:t>Time Deviation</a:t>
            </a:r>
          </a:p>
          <a:p>
            <a:pPr lvl="1" eaLnBrk="1" hangingPunct="1">
              <a:buFont typeface="Arial" charset="0"/>
              <a:buChar char="•"/>
            </a:pPr>
            <a:r>
              <a:rPr lang="en-US" altLang="en-US" sz="2000" dirty="0"/>
              <a:t>Preferred Measure of Time Interval Error</a:t>
            </a:r>
          </a:p>
          <a:p>
            <a:pPr lvl="1" eaLnBrk="1" hangingPunct="1">
              <a:buFont typeface="Arial" charset="0"/>
              <a:buChar char="•"/>
            </a:pPr>
            <a:r>
              <a:rPr lang="en-US" altLang="en-US" sz="2000" dirty="0"/>
              <a:t>Based on Modified Allan Deviation</a:t>
            </a:r>
          </a:p>
          <a:p>
            <a:pPr eaLnBrk="1" hangingPunct="1">
              <a:buSzTx/>
              <a:buFont typeface="Arial" charset="0"/>
              <a:buChar char="•"/>
            </a:pPr>
            <a:r>
              <a:rPr lang="en-US" altLang="en-US" sz="2400" dirty="0"/>
              <a:t>TIE rms</a:t>
            </a:r>
          </a:p>
          <a:p>
            <a:pPr lvl="1" eaLnBrk="1" hangingPunct="1">
              <a:buFont typeface="Arial" charset="0"/>
              <a:buChar char="•"/>
            </a:pPr>
            <a:r>
              <a:rPr lang="en-US" altLang="en-US" sz="2000" dirty="0"/>
              <a:t>Another Common Measure of Time Interval Error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mm Template21">
  <a:themeElements>
    <a:clrScheme name="">
      <a:dk1>
        <a:srgbClr val="000000"/>
      </a:dk1>
      <a:lt1>
        <a:srgbClr val="FFFFFF"/>
      </a:lt1>
      <a:dk2>
        <a:srgbClr val="000000"/>
      </a:dk2>
      <a:lt2>
        <a:srgbClr val="808080"/>
      </a:lt2>
      <a:accent1>
        <a:srgbClr val="008FD4"/>
      </a:accent1>
      <a:accent2>
        <a:srgbClr val="5DBACA"/>
      </a:accent2>
      <a:accent3>
        <a:srgbClr val="FFFFFF"/>
      </a:accent3>
      <a:accent4>
        <a:srgbClr val="000000"/>
      </a:accent4>
      <a:accent5>
        <a:srgbClr val="AAC6E6"/>
      </a:accent5>
      <a:accent6>
        <a:srgbClr val="53A8B7"/>
      </a:accent6>
      <a:hlink>
        <a:srgbClr val="6876E7"/>
      </a:hlink>
      <a:folHlink>
        <a:srgbClr val="ED181E"/>
      </a:folHlink>
    </a:clrScheme>
    <a:fontScheme name="Symm Template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29" tIns="45714" rIns="91429" bIns="45714"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29" tIns="45714" rIns="91429" bIns="45714"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ymm Template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ymm Template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ymm Template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ymm Template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ymm Template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ymm Template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ymm Template2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ymm Template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ymm Template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ymm Template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ymm Template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ymm Template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C:\WINDOWS\Temporary Internet Files\OLK9221\Symm Template21.pot</Template>
  <TotalTime>13995</TotalTime>
  <Words>5839</Words>
  <Application>Microsoft Office PowerPoint</Application>
  <PresentationFormat>Letter Paper (8.5x11 in)</PresentationFormat>
  <Paragraphs>372</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Symm Template21</vt:lpstr>
      <vt:lpstr>Bitmap Image</vt:lpstr>
      <vt:lpstr>RFFlow</vt:lpstr>
      <vt:lpstr>The Statistics of Time Transfer</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GPSDO Phase Residuals</vt:lpstr>
      <vt:lpstr>PowerPoint Presentation</vt:lpstr>
      <vt:lpstr>PowerPoint Presentation</vt:lpstr>
      <vt:lpstr>PowerPoint Presentation</vt:lpstr>
      <vt:lpstr>PowerPoint Presentation</vt:lpstr>
      <vt:lpstr>References</vt:lpstr>
    </vt:vector>
  </TitlesOfParts>
  <Manager>Proprietor;W.J. Riley</Manager>
  <Company>Hamilton Technical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Statistics of Time Transfer</dc:title>
  <dc:subject>Tutorial at the 2016 Precise Time and Time Interval (PTTI) Meeting</dc:subject>
  <dc:creator>W.J. Riley</dc:creator>
  <cp:keywords>Time Transfer, Frequency Transfer, Allan Variance, Modified Allan Variance, Time Variance, Allan Deviation, Modified Allan Deviation, Time Deviation, AVAR, MVAR, TVAR, ADEV, MDEV, TDEV,GPS, GPSDO, Power Law Noise</cp:keywords>
  <dc:description>An introduction to the basic statistical tools associated with time and frequency transfer processes.</dc:description>
  <cp:lastModifiedBy>William Riley</cp:lastModifiedBy>
  <cp:revision>527</cp:revision>
  <cp:lastPrinted>2015-06-19T16:39:59Z</cp:lastPrinted>
  <dcterms:created xsi:type="dcterms:W3CDTF">2002-03-28T00:31:26Z</dcterms:created>
  <dcterms:modified xsi:type="dcterms:W3CDTF">2016-02-12T21:02:52Z</dcterms:modified>
  <cp:category>Tutorial</cp:category>
</cp:coreProperties>
</file>